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tags/tag45.xml" ContentType="application/vnd.openxmlformats-officedocument.presentationml.tags+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3.xml" ContentType="application/vnd.openxmlformats-officedocument.presentationml.notesSlide+xml"/>
  <Override PartName="/ppt/tags/tag57.xml" ContentType="application/vnd.openxmlformats-officedocument.presentationml.tags+xml"/>
  <Override PartName="/ppt/notesSlides/notesSlide34.xml" ContentType="application/vnd.openxmlformats-officedocument.presentationml.notesSlide+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386" r:id="rId2"/>
    <p:sldId id="392" r:id="rId3"/>
    <p:sldId id="394" r:id="rId4"/>
    <p:sldId id="395" r:id="rId5"/>
    <p:sldId id="428" r:id="rId6"/>
    <p:sldId id="405" r:id="rId7"/>
    <p:sldId id="457" r:id="rId8"/>
    <p:sldId id="456" r:id="rId9"/>
    <p:sldId id="458" r:id="rId10"/>
    <p:sldId id="459" r:id="rId11"/>
    <p:sldId id="406" r:id="rId12"/>
    <p:sldId id="426" r:id="rId13"/>
    <p:sldId id="407" r:id="rId14"/>
    <p:sldId id="427" r:id="rId15"/>
    <p:sldId id="408" r:id="rId16"/>
    <p:sldId id="432" r:id="rId17"/>
    <p:sldId id="433" r:id="rId18"/>
    <p:sldId id="434" r:id="rId19"/>
    <p:sldId id="435" r:id="rId20"/>
    <p:sldId id="436" r:id="rId21"/>
    <p:sldId id="437" r:id="rId22"/>
    <p:sldId id="438" r:id="rId23"/>
    <p:sldId id="439" r:id="rId24"/>
    <p:sldId id="440" r:id="rId25"/>
    <p:sldId id="441" r:id="rId26"/>
    <p:sldId id="442" r:id="rId27"/>
    <p:sldId id="415" r:id="rId28"/>
    <p:sldId id="424" r:id="rId29"/>
    <p:sldId id="414" r:id="rId30"/>
    <p:sldId id="416" r:id="rId31"/>
    <p:sldId id="417" r:id="rId32"/>
    <p:sldId id="419" r:id="rId33"/>
    <p:sldId id="422" r:id="rId34"/>
    <p:sldId id="418" r:id="rId35"/>
    <p:sldId id="420" r:id="rId36"/>
    <p:sldId id="423" r:id="rId37"/>
    <p:sldId id="413" r:id="rId38"/>
    <p:sldId id="429" r:id="rId39"/>
    <p:sldId id="430" r:id="rId40"/>
    <p:sldId id="431" r:id="rId41"/>
    <p:sldId id="412" r:id="rId42"/>
    <p:sldId id="443" r:id="rId43"/>
    <p:sldId id="444" r:id="rId44"/>
    <p:sldId id="445" r:id="rId45"/>
    <p:sldId id="446" r:id="rId46"/>
    <p:sldId id="447" r:id="rId47"/>
    <p:sldId id="411" r:id="rId48"/>
    <p:sldId id="425" r:id="rId49"/>
    <p:sldId id="409" r:id="rId50"/>
    <p:sldId id="455" r:id="rId51"/>
    <p:sldId id="448" r:id="rId52"/>
    <p:sldId id="449" r:id="rId53"/>
    <p:sldId id="450" r:id="rId54"/>
    <p:sldId id="451" r:id="rId55"/>
    <p:sldId id="452" r:id="rId56"/>
    <p:sldId id="453" r:id="rId57"/>
    <p:sldId id="454" r:id="rId58"/>
    <p:sldId id="410" r:id="rId59"/>
  </p:sldIdLst>
  <p:sldSz cx="12192000" cy="6858000"/>
  <p:notesSz cx="9926638" cy="6797675"/>
  <p:custDataLst>
    <p:tags r:id="rId6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D71"/>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1670" y="43"/>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26.05.2019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26.05.2019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173297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Beispiel ist Regression, keine Klassifikation!</a:t>
            </a:r>
          </a:p>
          <a:p>
            <a:pPr marL="171450" indent="-171450">
              <a:buFontTx/>
              <a:buChar char="-"/>
            </a:pPr>
            <a:r>
              <a:rPr lang="de-DE" dirty="0"/>
              <a:t>Weitere mögliche Fehler im Training: unbalancierte Datensets; gebiaste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186258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Accuracy und Precision interessanter</a:t>
            </a:r>
          </a:p>
        </p:txBody>
      </p:sp>
      <p:sp>
        <p:nvSpPr>
          <p:cNvPr id="4" name="Foliennummernplatzhalter 3"/>
          <p:cNvSpPr>
            <a:spLocks noGrp="1"/>
          </p:cNvSpPr>
          <p:nvPr>
            <p:ph type="sldNum" sz="quarter" idx="5"/>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98598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Effekt der Aktivierungsfunktion:</a:t>
            </a:r>
          </a:p>
          <a:p>
            <a:endParaRPr lang="de-DE" baseline="0" dirty="0"/>
          </a:p>
          <a:p>
            <a:r>
              <a:rPr lang="de-DE" baseline="0" dirty="0"/>
              <a:t>- Linear: Funktioniert bei linear separierbarem Datenset:</a:t>
            </a:r>
          </a:p>
          <a:p>
            <a:r>
              <a:rPr lang="de-DE" baseline="0" dirty="0"/>
              <a:t>https://playground.tensorflow.org/#activation=linear&amp;batchSize=10&amp;dataset=gauss&amp;regDataset=reg-plane&amp;learningRate=0.3&amp;regularizationRate=0&amp;noise=0&amp;networkShape=4,2&amp;seed=0.03986&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Nicht bei anderen:</a:t>
            </a:r>
          </a:p>
          <a:p>
            <a:r>
              <a:rPr lang="de-DE" baseline="0" dirty="0"/>
              <a:t>https://playground.tensorflow.org/#activation=linear&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Mit ReLU:</a:t>
            </a:r>
          </a:p>
          <a:p>
            <a:r>
              <a:rPr lang="de-DE" baseline="0" dirty="0"/>
              <a:t>https://playground.tensorflow.org/#activation=relu&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pPr marL="171450" indent="-171450">
              <a:buFontTx/>
              <a:buChar char="-"/>
            </a:pPr>
            <a:r>
              <a:rPr lang="de-DE" baseline="0" dirty="0"/>
              <a:t>Features: Nur X1-Achse </a:t>
            </a:r>
          </a:p>
          <a:p>
            <a:pPr marL="0" indent="0">
              <a:buFontTx/>
              <a:buNone/>
            </a:pPr>
            <a:r>
              <a:rPr lang="de-DE" baseline="0" dirty="0"/>
              <a:t>https://playground.tensorflow.org/#activation=tanh&amp;batchSize=10&amp;dataset=circle&amp;regDataset=reg-plane&amp;learningRate=0.03&amp;regularizationRate=0&amp;noise=0&amp;networkShape=4,2&amp;seed=0.55787&amp;showTestData=false&amp;discretize=false&amp;percTrainData=50&amp;x=true&amp;y=false&amp;xTimesY=false&amp;xSquared=false&amp;ySquared=false&amp;cosX=false&amp;sinX=false&amp;cosY=false&amp;sinY=false&amp;collectStats=false&amp;problem=classification&amp;initZero=false&amp;hideText=false</a:t>
            </a:r>
          </a:p>
          <a:p>
            <a:pPr marL="0" indent="0">
              <a:buFontTx/>
              <a:buNone/>
            </a:pPr>
            <a:r>
              <a:rPr lang="de-DE" baseline="0" dirty="0"/>
              <a:t>Mit beiden Achsen</a:t>
            </a:r>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98424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Die Anzahl</a:t>
            </a:r>
            <a:r>
              <a:rPr lang="de-DE" baseline="0" dirty="0" smtClean="0"/>
              <a:t> der Filter bestimmt die Tiefe des Outputs.</a:t>
            </a:r>
          </a:p>
          <a:p>
            <a:pPr marL="171450" indent="-171450">
              <a:buFontTx/>
              <a:buChar char="-"/>
            </a:pPr>
            <a:r>
              <a:rPr lang="de-DE" baseline="0" dirty="0" smtClean="0"/>
              <a:t>Im Beispiel ist die Input-Tiefe=1 (zwei-dimensional), entsprechend ist der Filter auch zwei-dimensional</a:t>
            </a:r>
          </a:p>
          <a:p>
            <a:pPr marL="171450" indent="-171450">
              <a:buFontTx/>
              <a:buChar char="-"/>
            </a:pPr>
            <a:r>
              <a:rPr lang="de-DE" baseline="0" dirty="0" smtClean="0"/>
              <a:t>Ein Filter ist immer so tief wie sein Input: bei einem RGB-Bild haben die einzelnen Filter eine Tiefe von drei</a:t>
            </a:r>
          </a:p>
          <a:p>
            <a:pPr marL="171450" indent="-171450">
              <a:buFontTx/>
              <a:buChar char="-"/>
            </a:pPr>
            <a:endParaRPr lang="de-DE" baseline="0" dirty="0" smtClean="0"/>
          </a:p>
        </p:txBody>
      </p:sp>
      <p:sp>
        <p:nvSpPr>
          <p:cNvPr id="4" name="Foliennummernplatzhalter 3"/>
          <p:cNvSpPr>
            <a:spLocks noGrp="1"/>
          </p:cNvSpPr>
          <p:nvPr>
            <p:ph type="sldNum" sz="quarter" idx="10"/>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34</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http://scs.ryerson.ca/~aharley/vis/conv/</a:t>
            </a:r>
          </a:p>
          <a:p>
            <a:endParaRPr lang="de-DE" dirty="0" smtClean="0"/>
          </a:p>
          <a:p>
            <a:r>
              <a:rPr lang="de-DE" dirty="0" smtClean="0"/>
              <a:t>Die Filter in der zweiten Schicht sind</a:t>
            </a:r>
            <a:r>
              <a:rPr lang="de-DE" baseline="0" dirty="0" smtClean="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35</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38</a:t>
            </a:fld>
            <a:endParaRPr lang="de-DE" dirty="0"/>
          </a:p>
        </p:txBody>
      </p:sp>
    </p:spTree>
    <p:extLst>
      <p:ext uri="{BB962C8B-B14F-4D97-AF65-F5344CB8AC3E}">
        <p14:creationId xmlns:p14="http://schemas.microsoft.com/office/powerpoint/2010/main" val="250536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Stochastic Gradient Descent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42</a:t>
            </a:fld>
            <a:endParaRPr lang="de-DE" dirty="0"/>
          </a:p>
        </p:txBody>
      </p:sp>
    </p:spTree>
    <p:extLst>
      <p:ext uri="{BB962C8B-B14F-4D97-AF65-F5344CB8AC3E}">
        <p14:creationId xmlns:p14="http://schemas.microsoft.com/office/powerpoint/2010/main" val="625178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43</a:t>
            </a:fld>
            <a:endParaRPr lang="de-DE" dirty="0"/>
          </a:p>
        </p:txBody>
      </p:sp>
    </p:spTree>
    <p:extLst>
      <p:ext uri="{BB962C8B-B14F-4D97-AF65-F5344CB8AC3E}">
        <p14:creationId xmlns:p14="http://schemas.microsoft.com/office/powerpoint/2010/main" val="156129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44</a:t>
            </a:fld>
            <a:endParaRPr lang="de-DE" dirty="0"/>
          </a:p>
        </p:txBody>
      </p:sp>
    </p:spTree>
    <p:extLst>
      <p:ext uri="{BB962C8B-B14F-4D97-AF65-F5344CB8AC3E}">
        <p14:creationId xmlns:p14="http://schemas.microsoft.com/office/powerpoint/2010/main" val="1928585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45</a:t>
            </a:fld>
            <a:endParaRPr lang="de-DE" dirty="0"/>
          </a:p>
        </p:txBody>
      </p:sp>
    </p:spTree>
    <p:extLst>
      <p:ext uri="{BB962C8B-B14F-4D97-AF65-F5344CB8AC3E}">
        <p14:creationId xmlns:p14="http://schemas.microsoft.com/office/powerpoint/2010/main" val="3271173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06-learning-rate</a:t>
            </a:r>
          </a:p>
        </p:txBody>
      </p:sp>
      <p:sp>
        <p:nvSpPr>
          <p:cNvPr id="4" name="Foliennummernplatzhalter 3"/>
          <p:cNvSpPr>
            <a:spLocks noGrp="1"/>
          </p:cNvSpPr>
          <p:nvPr>
            <p:ph type="sldNum" sz="quarter" idx="5"/>
          </p:nvPr>
        </p:nvSpPr>
        <p:spPr/>
        <p:txBody>
          <a:bodyPr/>
          <a:lstStyle/>
          <a:p>
            <a:fld id="{35FF68A2-8B59-4407-B02A-7B4C7DD9315A}" type="slidenum">
              <a:rPr lang="de-DE" smtClean="0"/>
              <a:t>46</a:t>
            </a:fld>
            <a:endParaRPr lang="de-DE" dirty="0"/>
          </a:p>
        </p:txBody>
      </p:sp>
    </p:spTree>
    <p:extLst>
      <p:ext uri="{BB962C8B-B14F-4D97-AF65-F5344CB8AC3E}">
        <p14:creationId xmlns:p14="http://schemas.microsoft.com/office/powerpoint/2010/main" val="7767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Layers: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58145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Readme in Jupyter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50</a:t>
            </a:fld>
            <a:endParaRPr lang="de-DE" dirty="0"/>
          </a:p>
        </p:txBody>
      </p:sp>
    </p:spTree>
    <p:extLst>
      <p:ext uri="{BB962C8B-B14F-4D97-AF65-F5344CB8AC3E}">
        <p14:creationId xmlns:p14="http://schemas.microsoft.com/office/powerpoint/2010/main" val="3695425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of the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51</a:t>
            </a:fld>
            <a:endParaRPr lang="de-DE" dirty="0"/>
          </a:p>
        </p:txBody>
      </p:sp>
    </p:spTree>
    <p:extLst>
      <p:ext uri="{BB962C8B-B14F-4D97-AF65-F5344CB8AC3E}">
        <p14:creationId xmlns:p14="http://schemas.microsoft.com/office/powerpoint/2010/main" val="2094113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Unüberwachtes Lernen (mit Generator und Discriminator Netzwerk) mit dem Ziel, ein möglichst realistisches Ergebnis zu generieren, z.b. Gesichter, hochauflösende Bilder, Simulationen…</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54</a:t>
            </a:fld>
            <a:endParaRPr lang="de-DE" dirty="0"/>
          </a:p>
        </p:txBody>
      </p:sp>
    </p:spTree>
    <p:extLst>
      <p:ext uri="{BB962C8B-B14F-4D97-AF65-F5344CB8AC3E}">
        <p14:creationId xmlns:p14="http://schemas.microsoft.com/office/powerpoint/2010/main" val="1585648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Das Netzwerk wird trainiert, indem es Aktionen ausführt, und abhängig von dem Ergebnis der Aktionen über eine Reward Function eine Belohnung oder eine Strafe bekommt</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55</a:t>
            </a:fld>
            <a:endParaRPr lang="de-DE" dirty="0"/>
          </a:p>
        </p:txBody>
      </p:sp>
    </p:spTree>
    <p:extLst>
      <p:ext uri="{BB962C8B-B14F-4D97-AF65-F5344CB8AC3E}">
        <p14:creationId xmlns:p14="http://schemas.microsoft.com/office/powerpoint/2010/main" val="247068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Nachteil: Capsule Networks sind im Moment noch sehr langsam</a:t>
            </a:r>
          </a:p>
        </p:txBody>
      </p:sp>
      <p:sp>
        <p:nvSpPr>
          <p:cNvPr id="4" name="Foliennummernplatzhalter 3"/>
          <p:cNvSpPr>
            <a:spLocks noGrp="1"/>
          </p:cNvSpPr>
          <p:nvPr>
            <p:ph type="sldNum" sz="quarter" idx="5"/>
          </p:nvPr>
        </p:nvSpPr>
        <p:spPr/>
        <p:txBody>
          <a:bodyPr/>
          <a:lstStyle/>
          <a:p>
            <a:fld id="{35FF68A2-8B59-4407-B02A-7B4C7DD9315A}" type="slidenum">
              <a:rPr lang="de-DE" smtClean="0"/>
              <a:t>56</a:t>
            </a:fld>
            <a:endParaRPr lang="de-DE" dirty="0"/>
          </a:p>
        </p:txBody>
      </p:sp>
    </p:spTree>
    <p:extLst>
      <p:ext uri="{BB962C8B-B14F-4D97-AF65-F5344CB8AC3E}">
        <p14:creationId xmlns:p14="http://schemas.microsoft.com/office/powerpoint/2010/main" val="335996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57</a:t>
            </a:fld>
            <a:endParaRPr lang="de-DE" dirty="0"/>
          </a:p>
        </p:txBody>
      </p:sp>
    </p:spTree>
    <p:extLst>
      <p:ext uri="{BB962C8B-B14F-4D97-AF65-F5344CB8AC3E}">
        <p14:creationId xmlns:p14="http://schemas.microsoft.com/office/powerpoint/2010/main" val="2684206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58</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sigma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184580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ergeben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hyperbolicus (S zwischen -1 und 1) oder ReLU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Leaky ReLU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281148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213467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87014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411116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function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error </a:t>
            </a:r>
          </a:p>
          <a:p>
            <a:pPr marL="171450" indent="-171450">
              <a:buFontTx/>
              <a:buChar char="-"/>
            </a:pPr>
            <a:r>
              <a:rPr lang="de-DE" dirty="0"/>
              <a:t>L2 Loss: least square error</a:t>
            </a:r>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414685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26.05.2019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26.05.2019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26.05.2019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26.05.2019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26.05.2019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26.05.2019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26.05.2019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26.05.2019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1"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26.05.2019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7.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emf"/><Relationship Id="rId2" Type="http://schemas.openxmlformats.org/officeDocument/2006/relationships/tags" Target="../tags/tag18.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1.xml"/><Relationship Id="rId7" Type="http://schemas.openxmlformats.org/officeDocument/2006/relationships/image" Target="../media/image7.emf"/><Relationship Id="rId2" Type="http://schemas.openxmlformats.org/officeDocument/2006/relationships/tags" Target="../tags/tag2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3.xml"/><Relationship Id="rId7" Type="http://schemas.openxmlformats.org/officeDocument/2006/relationships/image" Target="../media/image7.emf"/><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7.emf"/><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7.xml"/><Relationship Id="rId7" Type="http://schemas.openxmlformats.org/officeDocument/2006/relationships/image" Target="../media/image7.emf"/><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tags" Target="../tags/tag29.xml"/><Relationship Id="rId7" Type="http://schemas.openxmlformats.org/officeDocument/2006/relationships/image" Target="../media/image7.emf"/><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32.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34.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6.xml"/><Relationship Id="rId1" Type="http://schemas.openxmlformats.org/officeDocument/2006/relationships/vmlDrawing" Target="../drawings/vmlDrawing28.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8.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0.xml"/><Relationship Id="rId1" Type="http://schemas.openxmlformats.org/officeDocument/2006/relationships/vmlDrawing" Target="../drawings/vmlDrawing32.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33.bin"/><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hyperlink" Target="http://www.image-net.org/"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2.xml"/><Relationship Id="rId1" Type="http://schemas.openxmlformats.org/officeDocument/2006/relationships/vmlDrawing" Target="../drawings/vmlDrawing34.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34.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3.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35.bin"/><Relationship Id="rId4"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gif"/><Relationship Id="rId2" Type="http://schemas.openxmlformats.org/officeDocument/2006/relationships/tags" Target="../tags/tag44.xml"/><Relationship Id="rId1" Type="http://schemas.openxmlformats.org/officeDocument/2006/relationships/vmlDrawing" Target="../drawings/vmlDrawing36.vml"/><Relationship Id="rId6" Type="http://schemas.openxmlformats.org/officeDocument/2006/relationships/image" Target="../media/image7.emf"/><Relationship Id="rId5" Type="http://schemas.openxmlformats.org/officeDocument/2006/relationships/oleObject" Target="../embeddings/oleObject36.bin"/><Relationship Id="rId4"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45.xml"/><Relationship Id="rId1" Type="http://schemas.openxmlformats.org/officeDocument/2006/relationships/vmlDrawing" Target="../drawings/vmlDrawing37.vml"/><Relationship Id="rId6" Type="http://schemas.openxmlformats.org/officeDocument/2006/relationships/image" Target="../media/image7.emf"/><Relationship Id="rId5" Type="http://schemas.openxmlformats.org/officeDocument/2006/relationships/oleObject" Target="../embeddings/oleObject37.bin"/><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46.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38.bin"/><Relationship Id="rId4"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tags" Target="../tags/tag47.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39.bin"/><Relationship Id="rId4"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7.png"/><Relationship Id="rId2" Type="http://schemas.openxmlformats.org/officeDocument/2006/relationships/tags" Target="../tags/tag48.xml"/><Relationship Id="rId1" Type="http://schemas.openxmlformats.org/officeDocument/2006/relationships/vmlDrawing" Target="../drawings/vmlDrawing40.vml"/><Relationship Id="rId6" Type="http://schemas.openxmlformats.org/officeDocument/2006/relationships/image" Target="../media/image7.emf"/><Relationship Id="rId5" Type="http://schemas.openxmlformats.org/officeDocument/2006/relationships/oleObject" Target="../embeddings/oleObject40.bin"/><Relationship Id="rId4"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13.xml"/><Relationship Id="rId7" Type="http://schemas.openxmlformats.org/officeDocument/2006/relationships/image" Target="../media/image58.png"/><Relationship Id="rId2" Type="http://schemas.openxmlformats.org/officeDocument/2006/relationships/tags" Target="../tags/tag49.xml"/><Relationship Id="rId1" Type="http://schemas.openxmlformats.org/officeDocument/2006/relationships/vmlDrawing" Target="../drawings/vmlDrawing41.vml"/><Relationship Id="rId6" Type="http://schemas.openxmlformats.org/officeDocument/2006/relationships/image" Target="../media/image7.emf"/><Relationship Id="rId5" Type="http://schemas.openxmlformats.org/officeDocument/2006/relationships/oleObject" Target="../embeddings/oleObject41.bin"/><Relationship Id="rId4"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0.xml"/><Relationship Id="rId1" Type="http://schemas.openxmlformats.org/officeDocument/2006/relationships/vmlDrawing" Target="../drawings/vmlDrawing42.v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1.xml"/><Relationship Id="rId1" Type="http://schemas.openxmlformats.org/officeDocument/2006/relationships/vmlDrawing" Target="../drawings/vmlDrawing43.vml"/><Relationship Id="rId5" Type="http://schemas.openxmlformats.org/officeDocument/2006/relationships/image" Target="../media/image7.e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0.png"/><Relationship Id="rId2" Type="http://schemas.openxmlformats.org/officeDocument/2006/relationships/tags" Target="../tags/tag52.xml"/><Relationship Id="rId1" Type="http://schemas.openxmlformats.org/officeDocument/2006/relationships/vmlDrawing" Target="../drawings/vmlDrawing44.vml"/><Relationship Id="rId6" Type="http://schemas.openxmlformats.org/officeDocument/2006/relationships/image" Target="../media/image7.emf"/><Relationship Id="rId5" Type="http://schemas.openxmlformats.org/officeDocument/2006/relationships/oleObject" Target="../embeddings/oleObject44.bin"/><Relationship Id="rId4"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tags" Target="../tags/tag53.xml"/><Relationship Id="rId1" Type="http://schemas.openxmlformats.org/officeDocument/2006/relationships/vmlDrawing" Target="../drawings/vmlDrawing45.vml"/><Relationship Id="rId6" Type="http://schemas.openxmlformats.org/officeDocument/2006/relationships/image" Target="../media/image7.emf"/><Relationship Id="rId5" Type="http://schemas.openxmlformats.org/officeDocument/2006/relationships/oleObject" Target="../embeddings/oleObject45.bin"/><Relationship Id="rId4"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46.vml"/><Relationship Id="rId6" Type="http://schemas.openxmlformats.org/officeDocument/2006/relationships/image" Target="../media/image62.gif"/><Relationship Id="rId5" Type="http://schemas.openxmlformats.org/officeDocument/2006/relationships/image" Target="../media/image7.emf"/><Relationship Id="rId4" Type="http://schemas.openxmlformats.org/officeDocument/2006/relationships/oleObject" Target="../embeddings/oleObject46.bin"/></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tags" Target="../tags/tag55.xml"/><Relationship Id="rId1" Type="http://schemas.openxmlformats.org/officeDocument/2006/relationships/vmlDrawing" Target="../drawings/vmlDrawing47.vml"/><Relationship Id="rId6" Type="http://schemas.openxmlformats.org/officeDocument/2006/relationships/image" Target="../media/image63.jpeg"/><Relationship Id="rId5" Type="http://schemas.openxmlformats.org/officeDocument/2006/relationships/image" Target="../media/image7.emf"/><Relationship Id="rId4" Type="http://schemas.openxmlformats.org/officeDocument/2006/relationships/oleObject" Target="../embeddings/oleObject47.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jpeg"/><Relationship Id="rId2" Type="http://schemas.openxmlformats.org/officeDocument/2006/relationships/tags" Target="../tags/tag56.xml"/><Relationship Id="rId1" Type="http://schemas.openxmlformats.org/officeDocument/2006/relationships/vmlDrawing" Target="../drawings/vmlDrawing48.vml"/><Relationship Id="rId6" Type="http://schemas.openxmlformats.org/officeDocument/2006/relationships/image" Target="../media/image7.emf"/><Relationship Id="rId5" Type="http://schemas.openxmlformats.org/officeDocument/2006/relationships/oleObject" Target="../embeddings/oleObject48.bin"/><Relationship Id="rId4"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57.xml"/><Relationship Id="rId1" Type="http://schemas.openxmlformats.org/officeDocument/2006/relationships/vmlDrawing" Target="../drawings/vmlDrawing49.vml"/><Relationship Id="rId6" Type="http://schemas.openxmlformats.org/officeDocument/2006/relationships/image" Target="../media/image7.emf"/><Relationship Id="rId5" Type="http://schemas.openxmlformats.org/officeDocument/2006/relationships/oleObject" Target="../embeddings/oleObject49.bin"/><Relationship Id="rId4"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xml"/><Relationship Id="rId7" Type="http://schemas.openxmlformats.org/officeDocument/2006/relationships/image" Target="../media/image68.png"/><Relationship Id="rId2" Type="http://schemas.openxmlformats.org/officeDocument/2006/relationships/tags" Target="../tags/tag58.xml"/><Relationship Id="rId1" Type="http://schemas.openxmlformats.org/officeDocument/2006/relationships/vmlDrawing" Target="../drawings/vmlDrawing50.vml"/><Relationship Id="rId6" Type="http://schemas.openxmlformats.org/officeDocument/2006/relationships/image" Target="../media/image7.emf"/><Relationship Id="rId5" Type="http://schemas.openxmlformats.org/officeDocument/2006/relationships/oleObject" Target="../embeddings/oleObject50.bin"/><Relationship Id="rId4"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59.xml"/><Relationship Id="rId1" Type="http://schemas.openxmlformats.org/officeDocument/2006/relationships/vmlDrawing" Target="../drawings/vmlDrawing51.vml"/><Relationship Id="rId6" Type="http://schemas.openxmlformats.org/officeDocument/2006/relationships/image" Target="../media/image7.emf"/><Relationship Id="rId5" Type="http://schemas.openxmlformats.org/officeDocument/2006/relationships/oleObject" Target="../embeddings/oleObject51.bin"/><Relationship Id="rId4"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0.xml"/><Relationship Id="rId1" Type="http://schemas.openxmlformats.org/officeDocument/2006/relationships/vmlDrawing" Target="../drawings/vmlDrawing52.vml"/><Relationship Id="rId6" Type="http://schemas.openxmlformats.org/officeDocument/2006/relationships/image" Target="../media/image7.emf"/><Relationship Id="rId5" Type="http://schemas.openxmlformats.org/officeDocument/2006/relationships/oleObject" Target="../embeddings/oleObject52.bin"/><Relationship Id="rId4"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9.xml"/><Relationship Id="rId7" Type="http://schemas.openxmlformats.org/officeDocument/2006/relationships/image" Target="../media/image25.jpeg"/><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24.jpeg"/><Relationship Id="rId5" Type="http://schemas.openxmlformats.org/officeDocument/2006/relationships/image" Target="../media/image7.emf"/><Relationship Id="rId4" Type="http://schemas.openxmlformats.org/officeDocument/2006/relationships/oleObject" Target="../embeddings/oleObject9.bin"/><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Layout" Target="../slideLayouts/slideLayout10.xml"/><Relationship Id="rId7" Type="http://schemas.openxmlformats.org/officeDocument/2006/relationships/image" Target="../media/image31.jpe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30.jpeg"/><Relationship Id="rId5" Type="http://schemas.openxmlformats.org/officeDocument/2006/relationships/image" Target="../media/image7.emf"/><Relationship Id="rId4" Type="http://schemas.openxmlformats.org/officeDocument/2006/relationships/oleObject" Target="../embeddings/oleObject10.bin"/><Relationship Id="rId9"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45B24253-E62C-4215-B393-B45F13A987CD}" type="slidenum">
              <a:rPr lang="de-DE" smtClean="0"/>
              <a:pPr/>
              <a:t>10</a:t>
            </a:fld>
            <a:endParaRPr lang="de-DE" dirty="0"/>
          </a:p>
        </p:txBody>
      </p:sp>
      <p:pic>
        <p:nvPicPr>
          <p:cNvPr id="11" name="Bildplatzhalter 10"/>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31128" b="31128"/>
          <a:stretch>
            <a:fillRect/>
          </a:stretch>
        </p:blipFill>
        <p:spPr/>
      </p:pic>
      <p:pic>
        <p:nvPicPr>
          <p:cNvPr id="12" name="Bildplatzhalter 11"/>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1128" b="31128"/>
          <a:stretch>
            <a:fillRect/>
          </a:stretch>
        </p:blipFill>
        <p:spPr/>
      </p:pic>
      <p:pic>
        <p:nvPicPr>
          <p:cNvPr id="15" name="Bildplatzhalter 14"/>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l="6159" r="6159"/>
          <a:stretch>
            <a:fillRect/>
          </a:stretch>
        </p:blipFill>
        <p:spPr/>
      </p:pic>
      <p:sp>
        <p:nvSpPr>
          <p:cNvPr id="6" name="Bildplatzhalter 5"/>
          <p:cNvSpPr>
            <a:spLocks noGrp="1"/>
          </p:cNvSpPr>
          <p:nvPr>
            <p:ph type="pic" sz="quarter" idx="20"/>
          </p:nvPr>
        </p:nvSpPr>
        <p:spPr/>
      </p:sp>
      <p:sp>
        <p:nvSpPr>
          <p:cNvPr id="7" name="Bildplatzhalter 6"/>
          <p:cNvSpPr>
            <a:spLocks noGrp="1"/>
          </p:cNvSpPr>
          <p:nvPr>
            <p:ph type="pic" sz="quarter" idx="21"/>
          </p:nvPr>
        </p:nvSpPr>
        <p:spPr/>
      </p:sp>
      <p:sp>
        <p:nvSpPr>
          <p:cNvPr id="8" name="Bildplatzhalter 7"/>
          <p:cNvSpPr>
            <a:spLocks noGrp="1"/>
          </p:cNvSpPr>
          <p:nvPr>
            <p:ph type="pic" sz="quarter" idx="22"/>
          </p:nvPr>
        </p:nvSpPr>
        <p:spPr/>
      </p:sp>
      <p:sp>
        <p:nvSpPr>
          <p:cNvPr id="9" name="Titel 8"/>
          <p:cNvSpPr>
            <a:spLocks noGrp="1"/>
          </p:cNvSpPr>
          <p:nvPr>
            <p:ph type="title"/>
          </p:nvPr>
        </p:nvSpPr>
        <p:spPr/>
        <p:txBody>
          <a:bodyPr/>
          <a:lstStyle/>
          <a:p>
            <a:endParaRPr lang="de-DE"/>
          </a:p>
        </p:txBody>
      </p:sp>
      <p:sp>
        <p:nvSpPr>
          <p:cNvPr id="10" name="Textplatzhalter 9"/>
          <p:cNvSpPr>
            <a:spLocks noGrp="1"/>
          </p:cNvSpPr>
          <p:nvPr>
            <p:ph type="body" sz="quarter" idx="13"/>
          </p:nvPr>
        </p:nvSpPr>
        <p:spPr/>
        <p:txBody>
          <a:bodyPr/>
          <a:lstStyle/>
          <a:p>
            <a:r>
              <a:rPr lang="de-DE" dirty="0" smtClean="0"/>
              <a:t>Jörn</a:t>
            </a:r>
            <a:endParaRPr lang="de-DE" dirty="0"/>
          </a:p>
        </p:txBody>
      </p:sp>
    </p:spTree>
    <p:extLst>
      <p:ext uri="{BB962C8B-B14F-4D97-AF65-F5344CB8AC3E}">
        <p14:creationId xmlns:p14="http://schemas.microsoft.com/office/powerpoint/2010/main" val="2495549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2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11</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3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079154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4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13</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5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929134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7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15</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2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xmlns=""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xmlns=""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a16="http://schemas.microsoft.com/office/drawing/2014/main" xmlns=""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a16="http://schemas.microsoft.com/office/drawing/2014/main" xmlns=""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2" name="Ellipse 21">
              <a:extLst>
                <a:ext uri="{FF2B5EF4-FFF2-40B4-BE49-F238E27FC236}">
                  <a16:creationId xmlns:a16="http://schemas.microsoft.com/office/drawing/2014/main" xmlns=""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xmlns=""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xmlns=""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xmlns=""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xmlns=""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xmlns=""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xmlns=""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xmlns=""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xmlns=""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xmlns=""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xmlns=""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xmlns=""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xmlns=""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xmlns=""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xmlns=""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xmlns=""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xmlns=""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xmlns=""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xmlns=""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xmlns=""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xmlns=""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xmlns=""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xmlns=""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xmlns=""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xmlns=""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xmlns=""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xmlns=""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xmlns=""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xmlns=""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xmlns=""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xmlns=""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xmlns=""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xmlns=""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xmlns=""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xmlns=""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xmlns=""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xmlns=""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xmlns=""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xmlns=""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xmlns=""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xmlns=""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Layers</a:t>
            </a:r>
          </a:p>
        </p:txBody>
      </p:sp>
      <p:sp>
        <p:nvSpPr>
          <p:cNvPr id="289" name="Textfeld 288">
            <a:extLst>
              <a:ext uri="{FF2B5EF4-FFF2-40B4-BE49-F238E27FC236}">
                <a16:creationId xmlns:a16="http://schemas.microsoft.com/office/drawing/2014/main" xmlns=""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xmlns=""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xmlns=""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98" name="Geschweifte Klammer links 297">
            <a:extLst>
              <a:ext uri="{FF2B5EF4-FFF2-40B4-BE49-F238E27FC236}">
                <a16:creationId xmlns:a16="http://schemas.microsoft.com/office/drawing/2014/main" xmlns=""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Tree>
    <p:extLst>
      <p:ext uri="{BB962C8B-B14F-4D97-AF65-F5344CB8AC3E}">
        <p14:creationId xmlns:p14="http://schemas.microsoft.com/office/powerpoint/2010/main" val="36070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5"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xmlns=""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xmlns=""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xmlns=""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xmlns=""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xmlns=""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a16="http://schemas.microsoft.com/office/drawing/2014/main" xmlns=""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a16="http://schemas.microsoft.com/office/drawing/2014/main" xmlns=""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3" name="Ellipse 22">
              <a:extLst>
                <a:ext uri="{FF2B5EF4-FFF2-40B4-BE49-F238E27FC236}">
                  <a16:creationId xmlns:a16="http://schemas.microsoft.com/office/drawing/2014/main" xmlns=""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xmlns=""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xmlns=""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47" name="Textfeld 46">
            <a:extLst>
              <a:ext uri="{FF2B5EF4-FFF2-40B4-BE49-F238E27FC236}">
                <a16:creationId xmlns:a16="http://schemas.microsoft.com/office/drawing/2014/main" xmlns=""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xmlns=""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xmlns=""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xmlns=""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xmlns=""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xmlns=""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xmlns=""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xmlns=""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n</a:t>
              </a:r>
            </a:p>
          </p:txBody>
        </p:sp>
        <p:sp>
          <p:nvSpPr>
            <p:cNvPr id="48" name="Textfeld 47">
              <a:extLst>
                <a:ext uri="{FF2B5EF4-FFF2-40B4-BE49-F238E27FC236}">
                  <a16:creationId xmlns:a16="http://schemas.microsoft.com/office/drawing/2014/main" xmlns=""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xmlns=""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xmlns=""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xmlns=""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xmlns=""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pic>
        <p:nvPicPr>
          <p:cNvPr id="36" name="Grafik 35">
            <a:extLst>
              <a:ext uri="{FF2B5EF4-FFF2-40B4-BE49-F238E27FC236}">
                <a16:creationId xmlns:a16="http://schemas.microsoft.com/office/drawing/2014/main" xmlns="" id="{0BBD0464-39E6-4D5F-9AFA-168BFE54A9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96239" y="562230"/>
            <a:ext cx="2353108" cy="1838366"/>
          </a:xfrm>
          <a:prstGeom prst="rect">
            <a:avLst/>
          </a:prstGeom>
        </p:spPr>
      </p:pic>
    </p:spTree>
    <p:extLst>
      <p:ext uri="{BB962C8B-B14F-4D97-AF65-F5344CB8AC3E}">
        <p14:creationId xmlns:p14="http://schemas.microsoft.com/office/powerpoint/2010/main" val="3646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69"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a16="http://schemas.microsoft.com/office/drawing/2014/main" xmlns=""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a16="http://schemas.microsoft.com/office/drawing/2014/main" xmlns=""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z.B. Softmax</a:t>
            </a:r>
          </a:p>
        </p:txBody>
      </p:sp>
      <p:pic>
        <p:nvPicPr>
          <p:cNvPr id="25" name="Grafik 24">
            <a:extLst>
              <a:ext uri="{FF2B5EF4-FFF2-40B4-BE49-F238E27FC236}">
                <a16:creationId xmlns:a16="http://schemas.microsoft.com/office/drawing/2014/main" xmlns="" id="{CFEAE09A-B5DC-4810-83FB-1251B34908A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1024218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93"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sz="2400" dirty="0"/>
              <a:t>Designentscheidungen -&gt; hängen von Aufgabe und Daten ab</a:t>
            </a:r>
          </a:p>
          <a:p>
            <a:pPr lvl="2"/>
            <a:endParaRPr lang="de-DE" sz="2000" dirty="0"/>
          </a:p>
          <a:p>
            <a:pPr lvl="2"/>
            <a:r>
              <a:rPr lang="de-DE" sz="2000" dirty="0"/>
              <a:t>Typ/Architektur des Netzes</a:t>
            </a:r>
          </a:p>
          <a:p>
            <a:pPr lvl="2"/>
            <a:r>
              <a:rPr lang="de-DE" sz="2000" dirty="0"/>
              <a:t>Input und Output des Netzes</a:t>
            </a:r>
          </a:p>
          <a:p>
            <a:pPr lvl="2"/>
            <a:r>
              <a:rPr lang="de-DE" sz="2000" dirty="0"/>
              <a:t>Anzahl der Layer</a:t>
            </a:r>
          </a:p>
          <a:p>
            <a:pPr lvl="2"/>
            <a:r>
              <a:rPr lang="de-DE" sz="2000" dirty="0"/>
              <a:t>Anzahl der Neuronen je Layer</a:t>
            </a:r>
          </a:p>
          <a:p>
            <a:pPr lvl="2"/>
            <a:r>
              <a:rPr lang="de-DE" sz="2000" dirty="0"/>
              <a:t>Verbindungen der Neuronen untereinander</a:t>
            </a:r>
          </a:p>
          <a:p>
            <a:pPr lvl="2"/>
            <a:r>
              <a:rPr lang="de-DE" sz="2000" dirty="0"/>
              <a:t>Aktivierungsfunktion für die Neuronen</a:t>
            </a:r>
          </a:p>
          <a:p>
            <a:pPr lvl="2"/>
            <a:endParaRPr lang="de-DE" sz="2000" dirty="0"/>
          </a:p>
          <a:p>
            <a:pPr lvl="2"/>
            <a:endParaRPr lang="de-DE" sz="2000" dirty="0"/>
          </a:p>
          <a:p>
            <a:pPr indent="-230400"/>
            <a:r>
              <a:rPr lang="de-DE" sz="2400" dirty="0"/>
              <a:t>In der Praxis: Oft Rückgriff auf erprobte (in der Bilderkennung meistens vortrainierte) Architekturen, z.B. Convolutional Neural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19</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26116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4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7"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endParaRPr lang="de-DE" dirty="0"/>
          </a:p>
          <a:p>
            <a:pPr lvl="2"/>
            <a:r>
              <a:rPr lang="de-DE" dirty="0"/>
              <a:t>Beispiele in Trainings- und Validierungsdaten aufteilen</a:t>
            </a:r>
          </a:p>
          <a:p>
            <a:pPr lvl="2"/>
            <a:endParaRPr lang="de-DE" dirty="0"/>
          </a:p>
          <a:p>
            <a:pPr lvl="2"/>
            <a:r>
              <a:rPr lang="de-DE" dirty="0"/>
              <a:t>Funktion zur Bestimmung der Abweichung des Netzes festlegen (Verlustfunktion/ Loss Function), die den gewünschten Output und tatsächlichen Output je Beispiel vergleicht.</a:t>
            </a:r>
          </a:p>
          <a:p>
            <a:pPr lvl="2"/>
            <a:endParaRPr lang="de-DE" dirty="0"/>
          </a:p>
          <a:p>
            <a:pPr lvl="2"/>
            <a:r>
              <a:rPr lang="de-DE" dirty="0"/>
              <a:t>Diverse weitere Hyperparameter (Learning Rate, Batch Size…)</a:t>
            </a:r>
          </a:p>
        </p:txBody>
      </p:sp>
      <p:sp>
        <p:nvSpPr>
          <p:cNvPr id="3" name="Foliennummernplatzhalter 2"/>
          <p:cNvSpPr>
            <a:spLocks noGrp="1"/>
          </p:cNvSpPr>
          <p:nvPr>
            <p:ph type="sldNum" sz="quarter" idx="12"/>
          </p:nvPr>
        </p:nvSpPr>
        <p:spPr/>
        <p:txBody>
          <a:bodyPr/>
          <a:lstStyle/>
          <a:p>
            <a:fld id="{45B24253-E62C-4215-B393-B45F13A987CD}" type="slidenum">
              <a:rPr lang="de-DE" smtClean="0"/>
              <a:pPr/>
              <a:t>20</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a16="http://schemas.microsoft.com/office/drawing/2014/main" xmlns="" id="{67CB3EBA-E8EE-45E8-B13D-A0BE0FFFD7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19198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4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 name="Foliennummernplatzhalter 2"/>
          <p:cNvSpPr>
            <a:spLocks noGrp="1"/>
          </p:cNvSpPr>
          <p:nvPr>
            <p:ph type="sldNum" sz="quarter" idx="12"/>
          </p:nvPr>
        </p:nvSpPr>
        <p:spPr/>
        <p:txBody>
          <a:bodyPr/>
          <a:lstStyle/>
          <a:p>
            <a:fld id="{45B24253-E62C-4215-B393-B45F13A987CD}" type="slidenum">
              <a:rPr lang="de-DE" smtClean="0"/>
              <a:pPr/>
              <a:t>21</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8" name="Inhaltsplatzhalter 7">
            <a:extLst>
              <a:ext uri="{FF2B5EF4-FFF2-40B4-BE49-F238E27FC236}">
                <a16:creationId xmlns:a16="http://schemas.microsoft.com/office/drawing/2014/main" xmlns="" id="{D81BB690-9893-47F8-9E96-1D6C4021AE41}"/>
              </a:ext>
            </a:extLst>
          </p:cNvPr>
          <p:cNvPicPr>
            <a:picLocks noGrp="1" noChangeAspect="1"/>
          </p:cNvPicPr>
          <p:nvPr>
            <p:ph sz="half" idx="2"/>
          </p:nvPr>
        </p:nvPicPr>
        <p:blipFill>
          <a:blip r:embed="rId8">
            <a:extLst>
              <a:ext uri="{28A0092B-C50C-407E-A947-70E740481C1C}">
                <a14:useLocalDpi xmlns:a14="http://schemas.microsoft.com/office/drawing/2010/main"/>
              </a:ext>
            </a:extLst>
          </a:blip>
          <a:stretch>
            <a:fillRect/>
          </a:stretch>
        </p:blipFill>
        <p:spPr>
          <a:xfrm>
            <a:off x="6230883" y="2626644"/>
            <a:ext cx="5705872" cy="3300038"/>
          </a:xfrm>
        </p:spPr>
      </p:pic>
      <p:sp>
        <p:nvSpPr>
          <p:cNvPr id="14" name="Inhaltsplatzhalter 30">
            <a:extLst>
              <a:ext uri="{FF2B5EF4-FFF2-40B4-BE49-F238E27FC236}">
                <a16:creationId xmlns:a16="http://schemas.microsoft.com/office/drawing/2014/main" xmlns="" id="{7A4C1655-278A-4531-9028-5C1C1755A95C}"/>
              </a:ext>
            </a:extLst>
          </p:cNvPr>
          <p:cNvSpPr txBox="1">
            <a:spLocks/>
          </p:cNvSpPr>
          <p:nvPr/>
        </p:nvSpPr>
        <p:spPr>
          <a:xfrm>
            <a:off x="866883" y="1330921"/>
            <a:ext cx="5364000"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Aufteilen der Daten</a:t>
            </a:r>
          </a:p>
          <a:p>
            <a:endParaRPr lang="de-DE" sz="2400" dirty="0"/>
          </a:p>
          <a:p>
            <a:pPr lvl="2"/>
            <a:r>
              <a:rPr lang="de-DE" sz="2000" dirty="0"/>
              <a:t>Mit den Trainingsdaten werden die Gewichte des Netzes trainiert</a:t>
            </a:r>
          </a:p>
          <a:p>
            <a:pPr lvl="2"/>
            <a:endParaRPr lang="de-DE" sz="2000" dirty="0"/>
          </a:p>
          <a:p>
            <a:pPr lvl="2"/>
            <a:r>
              <a:rPr lang="de-DE" sz="2000" dirty="0"/>
              <a:t>Mit den Validierungs-/Testdaten wird die Qualität des gelernten </a:t>
            </a:r>
            <a:r>
              <a:rPr lang="de-DE" sz="2000" dirty="0" smtClean="0"/>
              <a:t>Modells </a:t>
            </a:r>
            <a:r>
              <a:rPr lang="de-DE" sz="2000" dirty="0"/>
              <a:t>bestimmt</a:t>
            </a:r>
          </a:p>
          <a:p>
            <a:pPr lvl="2"/>
            <a:endParaRPr lang="de-DE" sz="2000" dirty="0"/>
          </a:p>
          <a:p>
            <a:pPr lvl="2"/>
            <a:r>
              <a:rPr lang="de-DE" sz="2000" dirty="0"/>
              <a:t>Achtung: Nicht auf den Daten testen, die bereits Teil des Trainings waren!</a:t>
            </a:r>
          </a:p>
        </p:txBody>
      </p:sp>
    </p:spTree>
    <p:extLst>
      <p:ext uri="{BB962C8B-B14F-4D97-AF65-F5344CB8AC3E}">
        <p14:creationId xmlns:p14="http://schemas.microsoft.com/office/powerpoint/2010/main" val="12067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6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a:t>Epoch</a:t>
            </a:r>
          </a:p>
          <a:p>
            <a:pPr lvl="1"/>
            <a:r>
              <a:rPr lang="de-DE" dirty="0"/>
              <a:t>Nach einer „Epoch“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(loss function)</a:t>
            </a:r>
          </a:p>
          <a:p>
            <a:pPr lvl="1"/>
            <a:r>
              <a:rPr lang="de-DE" dirty="0"/>
              <a:t>Funktion, die gewünschten Output und tatsächlichen Output vergleicht und bei perfekter Vorhersage einen minimalen Wert annimmt.</a:t>
            </a:r>
          </a:p>
          <a:p>
            <a:r>
              <a:rPr lang="de-DE" dirty="0"/>
              <a:t>Trainingsverlust (train_loss)</a:t>
            </a:r>
          </a:p>
          <a:p>
            <a:pPr lvl="1"/>
            <a:r>
              <a:rPr lang="de-DE" dirty="0"/>
              <a:t>Durchschnittlicher Wert der Verlustfunktion auf den Trainingsdaten</a:t>
            </a:r>
          </a:p>
          <a:p>
            <a:r>
              <a:rPr lang="de-DE" dirty="0"/>
              <a:t>Validierungsverlust (valid_loss)</a:t>
            </a:r>
          </a:p>
          <a:p>
            <a:pPr lvl="1"/>
            <a:r>
              <a:rPr lang="de-DE" dirty="0"/>
              <a:t>Durchschnittlicher Wert der Verlustfunktion auf den Validierungsdaten</a:t>
            </a:r>
          </a:p>
          <a:p>
            <a:r>
              <a:rPr lang="de-DE" dirty="0"/>
              <a:t>Fehler-Rate (error_rate)</a:t>
            </a:r>
          </a:p>
          <a:p>
            <a:pPr lvl="1"/>
            <a:r>
              <a:rPr lang="de-DE" dirty="0"/>
              <a:t>Anteil der Beispiele der Validierungsdaten, die falsch klassifiziert wurden.</a:t>
            </a:r>
          </a:p>
          <a:p>
            <a:pPr lvl="1"/>
            <a:r>
              <a:rPr lang="de-DE" dirty="0"/>
              <a:t>Perfekte Vorhersage: error_rate=0%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3915697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23</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a16="http://schemas.microsoft.com/office/drawing/2014/main" xmlns="" id="{8BE53E89-B243-4C31-AC97-F11C957CF147}"/>
              </a:ext>
            </a:extLst>
          </p:cNvPr>
          <p:cNvSpPr txBox="1"/>
          <p:nvPr/>
        </p:nvSpPr>
        <p:spPr>
          <a:xfrm>
            <a:off x="626774" y="1729945"/>
            <a:ext cx="10941833" cy="2877711"/>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Werden die Gewichte der Neuronen erst ganz am Ende des Trainings aktualisiert, wird das </a:t>
            </a:r>
            <a:r>
              <a:rPr lang="de-DE" dirty="0" smtClean="0"/>
              <a:t>Gesamtmodell </a:t>
            </a:r>
            <a:r>
              <a:rPr lang="de-DE" dirty="0"/>
              <a:t>entsprechend sehr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Werden die Gewichte der Neuronen nach jeder einzelnen Trainingsinstanz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dirty="0"/>
          </a:p>
          <a:p>
            <a:pPr lvl="0" indent="-230400">
              <a:spcBef>
                <a:spcPts val="600"/>
              </a:spcBef>
              <a:spcAft>
                <a:spcPts val="300"/>
              </a:spcAft>
              <a:buClr>
                <a:srgbClr val="0060A9"/>
              </a:buClr>
            </a:pPr>
            <a:r>
              <a:rPr lang="de-DE" sz="2000"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a16="http://schemas.microsoft.com/office/drawing/2014/main" xmlns="" id="{4FF9B139-B160-4E8E-ABB8-218F7405BF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1167758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Under- und Overfitting</a:t>
            </a:r>
          </a:p>
        </p:txBody>
      </p:sp>
      <p:pic>
        <p:nvPicPr>
          <p:cNvPr id="12" name="Grafik 11">
            <a:extLst>
              <a:ext uri="{FF2B5EF4-FFF2-40B4-BE49-F238E27FC236}">
                <a16:creationId xmlns:a16="http://schemas.microsoft.com/office/drawing/2014/main" xmlns="" id="{BC456E88-9C2A-44C7-A680-D10184117D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33061" y="2588653"/>
            <a:ext cx="9725877" cy="3380282"/>
          </a:xfrm>
          <a:prstGeom prst="rect">
            <a:avLst/>
          </a:prstGeom>
        </p:spPr>
      </p:pic>
      <p:sp>
        <p:nvSpPr>
          <p:cNvPr id="13" name="Textfeld 12">
            <a:extLst>
              <a:ext uri="{FF2B5EF4-FFF2-40B4-BE49-F238E27FC236}">
                <a16:creationId xmlns:a16="http://schemas.microsoft.com/office/drawing/2014/main" xmlns="" id="{E207029A-C08C-4A97-86A1-6C23834D30B5}"/>
              </a:ext>
            </a:extLst>
          </p:cNvPr>
          <p:cNvSpPr txBox="1"/>
          <p:nvPr/>
        </p:nvSpPr>
        <p:spPr>
          <a:xfrm>
            <a:off x="626774" y="1607151"/>
            <a:ext cx="10941833" cy="109260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2000" dirty="0"/>
              <a:t>Underfitting: Zu kurzes Training oder </a:t>
            </a:r>
            <a:r>
              <a:rPr lang="de-DE" sz="2000" dirty="0" smtClean="0"/>
              <a:t>Modell </a:t>
            </a:r>
            <a:r>
              <a:rPr lang="de-DE" sz="2000" dirty="0"/>
              <a:t>zu einfach</a:t>
            </a:r>
          </a:p>
          <a:p>
            <a:pPr marL="230400" indent="-230400">
              <a:spcAft>
                <a:spcPts val="300"/>
              </a:spcAft>
              <a:buClr>
                <a:schemeClr val="tx2"/>
              </a:buClr>
              <a:buFont typeface="Wingdings" panose="05000000000000000000" pitchFamily="2" charset="2"/>
              <a:buChar char="§"/>
            </a:pPr>
            <a:endParaRPr lang="de-DE" sz="2000" dirty="0"/>
          </a:p>
          <a:p>
            <a:pPr marL="230400" indent="-230400">
              <a:spcAft>
                <a:spcPts val="300"/>
              </a:spcAft>
              <a:buClr>
                <a:schemeClr val="tx2"/>
              </a:buClr>
              <a:buFont typeface="Wingdings" panose="05000000000000000000" pitchFamily="2" charset="2"/>
              <a:buChar char="§"/>
            </a:pPr>
            <a:r>
              <a:rPr lang="de-DE" sz="2000" dirty="0"/>
              <a:t>Overfitting: Zu langes </a:t>
            </a:r>
            <a:r>
              <a:rPr lang="de-DE" sz="2000" dirty="0" smtClean="0"/>
              <a:t>Training, zu </a:t>
            </a:r>
            <a:r>
              <a:rPr lang="de-DE" sz="2000" dirty="0"/>
              <a:t>oft auf denselben Daten trainiert oder </a:t>
            </a:r>
            <a:r>
              <a:rPr lang="de-DE" sz="2000" dirty="0" smtClean="0"/>
              <a:t>Modell </a:t>
            </a:r>
            <a:r>
              <a:rPr lang="de-DE" sz="2000" dirty="0"/>
              <a:t>zu komplex</a:t>
            </a:r>
          </a:p>
        </p:txBody>
      </p:sp>
      <p:sp>
        <p:nvSpPr>
          <p:cNvPr id="2" name="Textfeld 1">
            <a:extLst>
              <a:ext uri="{FF2B5EF4-FFF2-40B4-BE49-F238E27FC236}">
                <a16:creationId xmlns:a16="http://schemas.microsoft.com/office/drawing/2014/main" xmlns="" id="{A62905C3-89A3-4568-A224-7F139608C184}"/>
              </a:ext>
            </a:extLst>
          </p:cNvPr>
          <p:cNvSpPr txBox="1"/>
          <p:nvPr/>
        </p:nvSpPr>
        <p:spPr>
          <a:xfrm>
            <a:off x="8060788" y="5781822"/>
            <a:ext cx="3629464" cy="584775"/>
          </a:xfrm>
          <a:prstGeom prst="rect">
            <a:avLst/>
          </a:prstGeom>
          <a:noFill/>
        </p:spPr>
        <p:txBody>
          <a:bodyPr wrap="square" rtlCol="0">
            <a:spAutoFit/>
          </a:bodyPr>
          <a:lstStyle/>
          <a:p>
            <a:pPr>
              <a:spcAft>
                <a:spcPts val="300"/>
              </a:spcAft>
              <a:buClr>
                <a:schemeClr val="tx2"/>
              </a:buClr>
            </a:pPr>
            <a:r>
              <a:rPr lang="de-DE" sz="1600" dirty="0"/>
              <a:t>Training loss ist hier sehr niedrig, der Test loss wird allerdings schlecht sein</a:t>
            </a:r>
          </a:p>
        </p:txBody>
      </p:sp>
    </p:spTree>
    <p:extLst>
      <p:ext uri="{BB962C8B-B14F-4D97-AF65-F5344CB8AC3E}">
        <p14:creationId xmlns:p14="http://schemas.microsoft.com/office/powerpoint/2010/main" val="18806922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Confusion-Matrix</a:t>
            </a:r>
          </a:p>
        </p:txBody>
      </p:sp>
      <p:sp>
        <p:nvSpPr>
          <p:cNvPr id="10" name="Textfeld 9">
            <a:extLst>
              <a:ext uri="{FF2B5EF4-FFF2-40B4-BE49-F238E27FC236}">
                <a16:creationId xmlns:a16="http://schemas.microsoft.com/office/drawing/2014/main" xmlns="" id="{F036FCD7-C6FF-48EF-B0E3-99A4BB2BEB81}"/>
              </a:ext>
            </a:extLst>
          </p:cNvPr>
          <p:cNvSpPr txBox="1"/>
          <p:nvPr/>
        </p:nvSpPr>
        <p:spPr>
          <a:xfrm>
            <a:off x="741405" y="1519880"/>
            <a:ext cx="4164227" cy="364715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x-Achse: vom </a:t>
            </a:r>
            <a:r>
              <a:rPr lang="de-DE" dirty="0" smtClean="0"/>
              <a:t>Modell </a:t>
            </a:r>
            <a:r>
              <a:rPr lang="de-DE" dirty="0"/>
              <a:t>berechnete 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y-Achse: tatsächliche </a:t>
            </a:r>
            <a:r>
              <a:rPr lang="de-DE" dirty="0" smtClean="0"/>
              <a:t>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smtClean="0"/>
              <a:t>Bei einer guten Klassifizierung sehen wir in der Matrix eine Diagonale von links oben nach rechts unten.</a:t>
            </a:r>
            <a:endParaRPr lang="de-DE" dirty="0"/>
          </a:p>
        </p:txBody>
      </p:sp>
      <p:pic>
        <p:nvPicPr>
          <p:cNvPr id="11" name="Grafik 10">
            <a:extLst>
              <a:ext uri="{FF2B5EF4-FFF2-40B4-BE49-F238E27FC236}">
                <a16:creationId xmlns:a16="http://schemas.microsoft.com/office/drawing/2014/main" xmlns="" id="{52167A33-7EC0-41D4-ACC6-37BAB701F4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3225" y="1248498"/>
            <a:ext cx="5729705" cy="5609502"/>
          </a:xfrm>
          <a:prstGeom prst="rect">
            <a:avLst/>
          </a:prstGeom>
        </p:spPr>
      </p:pic>
    </p:spTree>
    <p:extLst>
      <p:ext uri="{BB962C8B-B14F-4D97-AF65-F5344CB8AC3E}">
        <p14:creationId xmlns:p14="http://schemas.microsoft.com/office/powerpoint/2010/main" val="362000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6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endParaRPr lang="de-DE" dirty="0"/>
          </a:p>
        </p:txBody>
      </p:sp>
      <p:pic>
        <p:nvPicPr>
          <p:cNvPr id="7" name="Grafik 6">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6695" y="368300"/>
            <a:ext cx="11278609" cy="5857103"/>
          </a:xfrm>
          <a:prstGeom prst="rect">
            <a:avLst/>
          </a:prstGeom>
        </p:spPr>
      </p:pic>
      <p:sp>
        <p:nvSpPr>
          <p:cNvPr id="8" name="Rechteck 7">
            <a:extLst>
              <a:ext uri="{FF2B5EF4-FFF2-40B4-BE49-F238E27FC236}">
                <a16:creationId xmlns:a16="http://schemas.microsoft.com/office/drawing/2014/main" xmlns=""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2564345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6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27</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9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9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29</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6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30</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31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4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smtClean="0">
                <a:latin typeface="+mj-lt"/>
              </a:rPr>
              <a:t>#</a:t>
            </a:r>
            <a:r>
              <a:rPr lang="de-DE" sz="1600" dirty="0" err="1" smtClean="0">
                <a:latin typeface="+mj-lt"/>
              </a:rPr>
              <a:t>filters</a:t>
            </a:r>
            <a:r>
              <a:rPr lang="de-DE" sz="1600" dirty="0" smtClean="0">
                <a:latin typeface="+mj-lt"/>
              </a:rPr>
              <a:t> =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email">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6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1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26774" y="5287603"/>
            <a:ext cx="3865721" cy="988062"/>
          </a:xfrm>
        </p:spPr>
        <p:txBody>
          <a:bodyPr/>
          <a:lstStyle/>
          <a:p>
            <a:r>
              <a:rPr lang="de-DE" sz="2800" dirty="0" smtClean="0"/>
              <a:t>&gt; 14.000.000 Bilder</a:t>
            </a:r>
          </a:p>
          <a:p>
            <a:r>
              <a:rPr lang="de-DE" sz="2800" dirty="0" smtClean="0"/>
              <a:t>&gt; 2.000 Klassen</a:t>
            </a:r>
          </a:p>
          <a:p>
            <a:endParaRPr lang="de-DE" sz="2800" dirty="0" smtClean="0"/>
          </a:p>
        </p:txBody>
      </p:sp>
      <p:sp>
        <p:nvSpPr>
          <p:cNvPr id="4" name="Inhaltsplatzhalter 3"/>
          <p:cNvSpPr>
            <a:spLocks noGrp="1"/>
          </p:cNvSpPr>
          <p:nvPr>
            <p:ph sz="half" idx="2"/>
          </p:nvPr>
        </p:nvSpPr>
        <p:spPr>
          <a:xfrm>
            <a:off x="6359236" y="5352490"/>
            <a:ext cx="5209371" cy="797079"/>
          </a:xfrm>
        </p:spPr>
        <p:txBody>
          <a:bodyPr/>
          <a:lstStyle/>
          <a:p>
            <a:r>
              <a:rPr lang="de-DE" dirty="0"/>
              <a:t>Die </a:t>
            </a:r>
            <a:r>
              <a:rPr lang="de-DE" dirty="0" smtClean="0"/>
              <a:t>Klassen sind </a:t>
            </a:r>
            <a:r>
              <a:rPr lang="de-DE" dirty="0"/>
              <a:t>hierarchisch </a:t>
            </a:r>
            <a:r>
              <a:rPr lang="de-DE" dirty="0" smtClean="0"/>
              <a:t>zugeordnet:</a:t>
            </a:r>
          </a:p>
          <a:p>
            <a:pPr lvl="1"/>
            <a:r>
              <a:rPr lang="de-DE" dirty="0" smtClean="0"/>
              <a:t>Cock – Bird – Mammal – Vertebrate – Chordate – Animal </a:t>
            </a:r>
            <a:endParaRPr lang="de-DE" dirty="0"/>
          </a:p>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38</a:t>
            </a:fld>
            <a:endParaRPr lang="de-DE" dirty="0"/>
          </a:p>
        </p:txBody>
      </p:sp>
      <p:sp>
        <p:nvSpPr>
          <p:cNvPr id="6" name="Titel 5"/>
          <p:cNvSpPr>
            <a:spLocks noGrp="1"/>
          </p:cNvSpPr>
          <p:nvPr>
            <p:ph type="title"/>
          </p:nvPr>
        </p:nvSpPr>
        <p:spPr/>
        <p:txBody>
          <a:bodyPr/>
          <a:lstStyle/>
          <a:p>
            <a:r>
              <a:rPr lang="de-DE" dirty="0" smtClean="0"/>
              <a:t>Transfer Learning</a:t>
            </a:r>
            <a:endParaRPr lang="de-DE" dirty="0"/>
          </a:p>
        </p:txBody>
      </p:sp>
      <p:sp>
        <p:nvSpPr>
          <p:cNvPr id="7" name="Textplatzhalter 6"/>
          <p:cNvSpPr>
            <a:spLocks noGrp="1"/>
          </p:cNvSpPr>
          <p:nvPr>
            <p:ph type="body" sz="quarter" idx="13"/>
          </p:nvPr>
        </p:nvSpPr>
        <p:spPr/>
        <p:txBody>
          <a:bodyPr/>
          <a:lstStyle/>
          <a:p>
            <a:r>
              <a:rPr lang="de-DE" dirty="0" smtClean="0"/>
              <a:t>ImageNet </a:t>
            </a:r>
            <a:r>
              <a:rPr lang="de-DE" dirty="0"/>
              <a:t>D</a:t>
            </a:r>
            <a:r>
              <a:rPr lang="de-DE" dirty="0" smtClean="0"/>
              <a:t>atabase</a:t>
            </a:r>
            <a:endParaRPr lang="de-DE" dirty="0"/>
          </a:p>
        </p:txBody>
      </p:sp>
      <p:pic>
        <p:nvPicPr>
          <p:cNvPr id="10" name="Grafik 9"/>
          <p:cNvPicPr>
            <a:picLocks noChangeAspect="1"/>
          </p:cNvPicPr>
          <p:nvPr/>
        </p:nvPicPr>
        <p:blipFill>
          <a:blip r:embed="rId3"/>
          <a:stretch>
            <a:fillRect/>
          </a:stretch>
        </p:blipFill>
        <p:spPr>
          <a:xfrm>
            <a:off x="8692058" y="368300"/>
            <a:ext cx="2876550" cy="609600"/>
          </a:xfrm>
          <a:prstGeom prst="rect">
            <a:avLst/>
          </a:prstGeom>
        </p:spPr>
      </p:pic>
      <p:sp>
        <p:nvSpPr>
          <p:cNvPr id="11" name="Textfeld 10"/>
          <p:cNvSpPr txBox="1"/>
          <p:nvPr/>
        </p:nvSpPr>
        <p:spPr>
          <a:xfrm>
            <a:off x="9648367" y="6492679"/>
            <a:ext cx="1920240" cy="261610"/>
          </a:xfrm>
          <a:prstGeom prst="rect">
            <a:avLst/>
          </a:prstGeom>
          <a:noFill/>
        </p:spPr>
        <p:txBody>
          <a:bodyPr wrap="square" rtlCol="0">
            <a:spAutoFit/>
          </a:bodyPr>
          <a:lstStyle/>
          <a:p>
            <a:pPr>
              <a:spcAft>
                <a:spcPts val="300"/>
              </a:spcAft>
              <a:buClr>
                <a:schemeClr val="tx2"/>
              </a:buClr>
            </a:pPr>
            <a:r>
              <a:rPr lang="de-DE" sz="1100" dirty="0">
                <a:hlinkClick r:id="rId4"/>
              </a:rPr>
              <a:t>http://www.image-net.org/</a:t>
            </a:r>
            <a:endParaRPr lang="de-DE" sz="1100" dirty="0"/>
          </a:p>
        </p:txBody>
      </p:sp>
      <p:pic>
        <p:nvPicPr>
          <p:cNvPr id="69634" name="Picture 2" descr="Image associÃ©e"/>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093761" y="5287603"/>
            <a:ext cx="1003929" cy="988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a:blip r:embed="rId6"/>
          <a:stretch>
            <a:fillRect/>
          </a:stretch>
        </p:blipFill>
        <p:spPr>
          <a:xfrm>
            <a:off x="626774" y="1453570"/>
            <a:ext cx="10941833" cy="3617020"/>
          </a:xfrm>
          <a:prstGeom prst="rect">
            <a:avLst/>
          </a:prstGeom>
        </p:spPr>
      </p:pic>
    </p:spTree>
    <p:extLst>
      <p:ext uri="{BB962C8B-B14F-4D97-AF65-F5344CB8AC3E}">
        <p14:creationId xmlns:p14="http://schemas.microsoft.com/office/powerpoint/2010/main" val="2994078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45B24253-E62C-4215-B393-B45F13A987CD}" type="slidenum">
              <a:rPr lang="de-DE" smtClean="0"/>
              <a:pPr/>
              <a:t>39</a:t>
            </a:fld>
            <a:endParaRPr lang="de-DE" dirty="0"/>
          </a:p>
        </p:txBody>
      </p:sp>
      <p:sp>
        <p:nvSpPr>
          <p:cNvPr id="3" name="Titel 2"/>
          <p:cNvSpPr>
            <a:spLocks noGrp="1"/>
          </p:cNvSpPr>
          <p:nvPr>
            <p:ph type="title"/>
          </p:nvPr>
        </p:nvSpPr>
        <p:spPr/>
        <p:txBody>
          <a:bodyPr/>
          <a:lstStyle/>
          <a:p>
            <a:r>
              <a:rPr lang="de-DE" dirty="0" smtClean="0"/>
              <a:t>Transfer Learning</a:t>
            </a:r>
            <a:endParaRPr lang="de-DE" dirty="0"/>
          </a:p>
        </p:txBody>
      </p:sp>
      <p:sp>
        <p:nvSpPr>
          <p:cNvPr id="4" name="Textplatzhalter 3"/>
          <p:cNvSpPr>
            <a:spLocks noGrp="1"/>
          </p:cNvSpPr>
          <p:nvPr>
            <p:ph type="body" sz="quarter" idx="13"/>
          </p:nvPr>
        </p:nvSpPr>
        <p:spPr/>
        <p:txBody>
          <a:bodyPr/>
          <a:lstStyle/>
          <a:p>
            <a:r>
              <a:rPr lang="de-DE" dirty="0" smtClean="0"/>
              <a:t>Pretrained </a:t>
            </a:r>
            <a:r>
              <a:rPr lang="de-DE" dirty="0"/>
              <a:t>N</a:t>
            </a:r>
            <a:r>
              <a:rPr lang="de-DE" dirty="0" smtClean="0"/>
              <a:t>etwork</a:t>
            </a:r>
            <a:endParaRPr lang="de-DE" dirty="0"/>
          </a:p>
        </p:txBody>
      </p:sp>
      <p:pic>
        <p:nvPicPr>
          <p:cNvPr id="6" name="Grafik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0943" y="1587991"/>
            <a:ext cx="6796548" cy="4369209"/>
          </a:xfrm>
          <a:prstGeom prst="rect">
            <a:avLst/>
          </a:prstGeom>
        </p:spPr>
      </p:pic>
      <p:sp>
        <p:nvSpPr>
          <p:cNvPr id="8" name="Inhaltsplatzhalter 1"/>
          <p:cNvSpPr txBox="1">
            <a:spLocks/>
          </p:cNvSpPr>
          <p:nvPr/>
        </p:nvSpPr>
        <p:spPr>
          <a:xfrm>
            <a:off x="641554" y="1486800"/>
            <a:ext cx="3723970" cy="4029763"/>
          </a:xfrm>
          <a:prstGeom prst="rect">
            <a:avLst/>
          </a:prstGeom>
        </p:spPr>
        <p:txBody>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smtClean="0"/>
              <a:t>Ein Netz wird auf Basis von z.B. ImageNet trainiert</a:t>
            </a:r>
          </a:p>
          <a:p>
            <a:pPr marL="516150" lvl="2" indent="-285750">
              <a:buFont typeface="Arial" panose="020B0604020202020204" pitchFamily="34" charset="0"/>
              <a:buChar char="•"/>
            </a:pPr>
            <a:r>
              <a:rPr lang="de-DE" dirty="0" smtClean="0"/>
              <a:t>Das Netz lernt auch Basis-Features in den ersten Schichten</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Gewichte werden auf unser neues Netz übertragen</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letzten Schichten unseres neuen Netzes werden ausgetauscht und neu trainiert</a:t>
            </a:r>
            <a:endParaRPr lang="de-DE" dirty="0"/>
          </a:p>
          <a:p>
            <a:pPr marL="285750" indent="-285750">
              <a:buFont typeface="Arial" panose="020B0604020202020204" pitchFamily="34" charset="0"/>
              <a:buChar char="•"/>
            </a:pPr>
            <a:r>
              <a:rPr lang="de-DE" dirty="0" smtClean="0"/>
              <a:t>In einem zweiten Schritt (Kommando unfreeze()) können auch die vorderen Schichten neu trainiert werden</a:t>
            </a:r>
          </a:p>
        </p:txBody>
      </p:sp>
    </p:spTree>
    <p:extLst>
      <p:ext uri="{BB962C8B-B14F-4D97-AF65-F5344CB8AC3E}">
        <p14:creationId xmlns:p14="http://schemas.microsoft.com/office/powerpoint/2010/main" val="3552154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5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704483663"/>
              </p:ext>
            </p:extLst>
          </p:nvPr>
        </p:nvGraphicFramePr>
        <p:xfrm>
          <a:off x="630238" y="1442690"/>
          <a:ext cx="5364162" cy="4073869"/>
        </p:xfrm>
        <a:graphic>
          <a:graphicData uri="http://schemas.openxmlformats.org/drawingml/2006/table">
            <a:tbl>
              <a:tblPr>
                <a:tableStyleId>{3B4B98B0-60AC-42C2-AFA5-B58CD77FA1E5}</a:tableStyleId>
              </a:tblPr>
              <a:tblGrid>
                <a:gridCol w="1301199"/>
                <a:gridCol w="4062963"/>
              </a:tblGrid>
              <a:tr h="394509">
                <a:tc>
                  <a:txBody>
                    <a:bodyPr/>
                    <a:lstStyle/>
                    <a:p>
                      <a:pPr algn="l" fontAlgn="t"/>
                      <a:r>
                        <a:rPr lang="de-DE" sz="1600" dirty="0">
                          <a:solidFill>
                            <a:schemeClr val="tx2"/>
                          </a:solidFill>
                          <a:effectLst/>
                          <a:latin typeface="+mj-lt"/>
                        </a:rPr>
                        <a:t>Uhrzeit</a:t>
                      </a:r>
                    </a:p>
                  </a:txBody>
                  <a:tcPr marL="37370" marR="37370" marT="26159" marB="26159">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37370" marR="37370" marT="26159" marB="26159">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16:30 - 16:40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Übersicht zum </a:t>
                      </a:r>
                      <a:r>
                        <a:rPr lang="de-DE" sz="1600" dirty="0" smtClean="0">
                          <a:effectLst/>
                          <a:latin typeface="+mj-lt"/>
                        </a:rPr>
                        <a:t>Workshop</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a:effectLst/>
                          <a:latin typeface="+mj-lt"/>
                        </a:rPr>
                        <a:t>16:40 - 17:00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smtClean="0">
                          <a:effectLst/>
                          <a:latin typeface="+mj-lt"/>
                        </a:rPr>
                        <a:t>Kollegen </a:t>
                      </a:r>
                      <a:r>
                        <a:rPr lang="de-DE" sz="1600" dirty="0">
                          <a:effectLst/>
                          <a:latin typeface="+mj-lt"/>
                        </a:rPr>
                        <a:t>stellen kurz ihre Bilder vor</a:t>
                      </a: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17:00 - </a:t>
                      </a:r>
                      <a:r>
                        <a:rPr lang="de-DE" sz="1600" dirty="0" smtClean="0">
                          <a:effectLst/>
                          <a:latin typeface="+mj-lt"/>
                        </a:rPr>
                        <a:t>17:30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Einführung </a:t>
                      </a:r>
                      <a:r>
                        <a:rPr lang="de-DE" sz="1600" dirty="0" err="1" smtClean="0">
                          <a:effectLst/>
                          <a:latin typeface="+mj-lt"/>
                        </a:rPr>
                        <a:t>Jupyter</a:t>
                      </a:r>
                      <a:r>
                        <a:rPr lang="de-DE" sz="1600" dirty="0" smtClean="0">
                          <a:effectLst/>
                          <a:latin typeface="+mj-lt"/>
                        </a:rPr>
                        <a:t>-Notebook</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17:30 -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ResNet34</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735872">
                <a:tc>
                  <a:txBody>
                    <a:bodyPr/>
                    <a:lstStyle/>
                    <a:p>
                      <a:pPr algn="l" fontAlgn="t"/>
                      <a:r>
                        <a:rPr lang="de-DE" sz="1600" dirty="0" smtClean="0">
                          <a:effectLst/>
                          <a:latin typeface="+mj-lt"/>
                        </a:rPr>
                        <a:t>ab</a:t>
                      </a:r>
                      <a:r>
                        <a:rPr lang="de-DE" sz="1600" baseline="0" dirty="0" smtClean="0">
                          <a:effectLst/>
                          <a:latin typeface="+mj-lt"/>
                        </a:rPr>
                        <a:t>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c>
                  <a:txBody>
                    <a:bodyPr/>
                    <a:lstStyle/>
                    <a:p>
                      <a:pPr algn="l" fontAlgn="t"/>
                      <a:r>
                        <a:rPr lang="de-DE" sz="1600" dirty="0" smtClean="0">
                          <a:effectLst/>
                          <a:latin typeface="+mj-lt"/>
                        </a:rPr>
                        <a:t>Abend-Programm</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3551897176"/>
              </p:ext>
            </p:extLst>
          </p:nvPr>
        </p:nvGraphicFramePr>
        <p:xfrm>
          <a:off x="6186196" y="1442690"/>
          <a:ext cx="5382410" cy="4073870"/>
        </p:xfrm>
        <a:graphic>
          <a:graphicData uri="http://schemas.openxmlformats.org/drawingml/2006/table">
            <a:tbl>
              <a:tblPr>
                <a:tableStyleId>{3B4B98B0-60AC-42C2-AFA5-B58CD77FA1E5}</a:tableStyleId>
              </a:tblPr>
              <a:tblGrid>
                <a:gridCol w="1250302"/>
                <a:gridCol w="4132108"/>
              </a:tblGrid>
              <a:tr h="398510">
                <a:tc>
                  <a:txBody>
                    <a:bodyPr/>
                    <a:lstStyle/>
                    <a:p>
                      <a:pPr algn="l" fontAlgn="t"/>
                      <a:r>
                        <a:rPr lang="de-DE" sz="1600" dirty="0">
                          <a:solidFill>
                            <a:schemeClr val="tx2"/>
                          </a:solidFill>
                          <a:effectLst/>
                          <a:latin typeface="+mj-lt"/>
                        </a:rPr>
                        <a:t>Uhrzeit</a:t>
                      </a:r>
                    </a:p>
                  </a:txBody>
                  <a:tcPr marL="29112" marR="29112" marT="20378" marB="20378">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29112" marR="29112" marT="20378" marB="20378">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09:00 - </a:t>
                      </a:r>
                      <a:r>
                        <a:rPr lang="de-DE" sz="1600" dirty="0" smtClean="0">
                          <a:effectLst/>
                          <a:latin typeface="+mj-lt"/>
                        </a:rPr>
                        <a:t>10:05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Grundlagen neuronale Netze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10:05 - </a:t>
                      </a:r>
                      <a:r>
                        <a:rPr lang="de-DE" sz="1600" dirty="0" smtClean="0">
                          <a:effectLst/>
                          <a:latin typeface="+mj-lt"/>
                        </a:rPr>
                        <a:t>10:40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err="1" smtClean="0">
                          <a:effectLst/>
                          <a:latin typeface="+mj-lt"/>
                        </a:rPr>
                        <a:t>Convolutional</a:t>
                      </a:r>
                      <a:r>
                        <a:rPr lang="de-DE" sz="1600" dirty="0" smtClean="0">
                          <a:effectLst/>
                          <a:latin typeface="+mj-lt"/>
                        </a:rPr>
                        <a:t> </a:t>
                      </a:r>
                      <a:r>
                        <a:rPr lang="de-DE" sz="1600" dirty="0" err="1" smtClean="0">
                          <a:effectLst/>
                          <a:latin typeface="+mj-lt"/>
                        </a:rPr>
                        <a:t>Neural</a:t>
                      </a:r>
                      <a:r>
                        <a:rPr lang="de-DE" sz="1600" dirty="0" smtClean="0">
                          <a:effectLst/>
                          <a:latin typeface="+mj-lt"/>
                        </a:rPr>
                        <a:t> Networks (CNN)</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10:40 - </a:t>
                      </a:r>
                      <a:r>
                        <a:rPr lang="de-DE" sz="1600" dirty="0" smtClean="0">
                          <a:effectLst/>
                          <a:latin typeface="+mj-lt"/>
                        </a:rPr>
                        <a:t>11:15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a:effectLst/>
                          <a:latin typeface="+mj-lt"/>
                        </a:rPr>
                        <a:t>Augmentation und </a:t>
                      </a:r>
                      <a:r>
                        <a:rPr lang="de-DE" sz="1600" dirty="0" smtClean="0">
                          <a:effectLst/>
                          <a:latin typeface="+mj-lt"/>
                        </a:rPr>
                        <a:t>Transfer-Learning</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11:15 - 11:30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Pause</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dirty="0">
                          <a:effectLst/>
                          <a:latin typeface="+mj-lt"/>
                        </a:rPr>
                        <a:t>11:30 - </a:t>
                      </a:r>
                      <a:r>
                        <a:rPr lang="de-DE" sz="1600" dirty="0" smtClean="0">
                          <a:effectLst/>
                          <a:latin typeface="+mj-lt"/>
                        </a:rPr>
                        <a:t>12:00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Learning-Rate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12:00 - 13:00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Handy-App</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a:effectLst/>
                          <a:latin typeface="+mj-lt"/>
                        </a:rPr>
                        <a:t>13:00 - 14:00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Mittagessen</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a:effectLst/>
                          <a:latin typeface="+mj-lt"/>
                        </a:rPr>
                        <a:t>14:00 - 14:15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buFont typeface="Arial" panose="020B0604020202020204" pitchFamily="34" charset="0"/>
                        <a:buNone/>
                      </a:pPr>
                      <a:r>
                        <a:rPr lang="de-DE" sz="1600" dirty="0" smtClean="0">
                          <a:effectLst/>
                          <a:latin typeface="+mj-lt"/>
                        </a:rPr>
                        <a:t>Einordnung,</a:t>
                      </a:r>
                      <a:r>
                        <a:rPr lang="de-DE" sz="1600" baseline="0" dirty="0" smtClean="0">
                          <a:effectLst/>
                          <a:latin typeface="+mj-lt"/>
                        </a:rPr>
                        <a:t> </a:t>
                      </a:r>
                      <a:r>
                        <a:rPr lang="de-DE" sz="1600" dirty="0" smtClean="0">
                          <a:effectLst/>
                          <a:latin typeface="+mj-lt"/>
                        </a:rPr>
                        <a:t>Ausblick</a:t>
                      </a:r>
                      <a:r>
                        <a:rPr lang="de-DE" sz="1600" dirty="0">
                          <a:effectLst/>
                          <a:latin typeface="+mj-lt"/>
                        </a:rPr>
                        <a:t> </a:t>
                      </a:r>
                      <a:r>
                        <a:rPr lang="de-DE" sz="1600" dirty="0" smtClean="0">
                          <a:effectLst/>
                          <a:latin typeface="+mj-lt"/>
                        </a:rPr>
                        <a:t>und</a:t>
                      </a:r>
                      <a:r>
                        <a:rPr lang="de-DE" sz="1600" dirty="0">
                          <a:effectLst/>
                          <a:latin typeface="+mj-lt"/>
                        </a:rPr>
                        <a:t> Stand der </a:t>
                      </a:r>
                      <a:r>
                        <a:rPr lang="de-DE" sz="1600" dirty="0" smtClean="0">
                          <a:effectLst/>
                          <a:latin typeface="+mj-lt"/>
                        </a:rPr>
                        <a:t>Technik</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487280">
                <a:tc>
                  <a:txBody>
                    <a:bodyPr/>
                    <a:lstStyle/>
                    <a:p>
                      <a:pPr algn="l" fontAlgn="t"/>
                      <a:r>
                        <a:rPr lang="de-DE" sz="1600" dirty="0">
                          <a:effectLst/>
                          <a:latin typeface="+mj-lt"/>
                        </a:rPr>
                        <a:t>14:15 - 14:45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tcPr>
                </a:tc>
                <a:tc>
                  <a:txBody>
                    <a:bodyPr/>
                    <a:lstStyle/>
                    <a:p>
                      <a:pPr algn="l" fontAlgn="t"/>
                      <a:r>
                        <a:rPr lang="de-DE" sz="1600" dirty="0">
                          <a:effectLst/>
                          <a:latin typeface="+mj-lt"/>
                        </a:rPr>
                        <a:t>Vorbereitung </a:t>
                      </a:r>
                      <a:r>
                        <a:rPr lang="de-DE" sz="1600" dirty="0" smtClean="0">
                          <a:effectLst/>
                          <a:latin typeface="+mj-lt"/>
                        </a:rPr>
                        <a:t>Ergebnisbasar</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tcPr>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969773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41</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a16="http://schemas.microsoft.com/office/drawing/2014/main" xmlns="" id="{878B61DB-F2AE-4D3E-8A57-98C2AEC0697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81607" y="2552185"/>
            <a:ext cx="9228786" cy="3595302"/>
          </a:xfrm>
          <a:prstGeom prst="rect">
            <a:avLst/>
          </a:prstGeom>
        </p:spPr>
      </p:pic>
      <p:sp>
        <p:nvSpPr>
          <p:cNvPr id="13" name="Textfeld 12">
            <a:extLst>
              <a:ext uri="{FF2B5EF4-FFF2-40B4-BE49-F238E27FC236}">
                <a16:creationId xmlns:a16="http://schemas.microsoft.com/office/drawing/2014/main" xmlns="" id="{C50F996A-BA4A-4C84-B023-B718E247FAD9}"/>
              </a:ext>
            </a:extLst>
          </p:cNvPr>
          <p:cNvSpPr txBox="1"/>
          <p:nvPr/>
        </p:nvSpPr>
        <p:spPr>
          <a:xfrm>
            <a:off x="626774" y="1525616"/>
            <a:ext cx="10941833" cy="1015663"/>
          </a:xfrm>
          <a:prstGeom prst="rect">
            <a:avLst/>
          </a:prstGeom>
          <a:noFill/>
        </p:spPr>
        <p:txBody>
          <a:bodyPr wrap="square" rtlCol="0">
            <a:spAutoFit/>
          </a:bodyPr>
          <a:lstStyle/>
          <a:p>
            <a:pPr>
              <a:spcAft>
                <a:spcPts val="300"/>
              </a:spcAft>
              <a:buClr>
                <a:schemeClr val="tx2"/>
              </a:buClr>
            </a:pPr>
            <a:r>
              <a:rPr lang="de-DE" sz="20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36968079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43</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7" name="Grafik 6">
            <a:extLst>
              <a:ext uri="{FF2B5EF4-FFF2-40B4-BE49-F238E27FC236}">
                <a16:creationId xmlns:a16="http://schemas.microsoft.com/office/drawing/2014/main" xmlns="" id="{0BFB9D4B-F7A9-43BB-84E6-2636433972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2134980"/>
            <a:ext cx="12192000" cy="3275232"/>
          </a:xfrm>
          <a:prstGeom prst="rect">
            <a:avLst/>
          </a:prstGeom>
        </p:spPr>
      </p:pic>
      <p:sp>
        <p:nvSpPr>
          <p:cNvPr id="9" name="Textfeld 8">
            <a:extLst>
              <a:ext uri="{FF2B5EF4-FFF2-40B4-BE49-F238E27FC236}">
                <a16:creationId xmlns:a16="http://schemas.microsoft.com/office/drawing/2014/main" xmlns="" id="{974CA2B6-8F10-455F-B9A6-D83218095B49}"/>
              </a:ext>
            </a:extLst>
          </p:cNvPr>
          <p:cNvSpPr txBox="1"/>
          <p:nvPr/>
        </p:nvSpPr>
        <p:spPr>
          <a:xfrm>
            <a:off x="1106199" y="5451832"/>
            <a:ext cx="2533066" cy="338554"/>
          </a:xfrm>
          <a:prstGeom prst="rect">
            <a:avLst/>
          </a:prstGeom>
          <a:noFill/>
        </p:spPr>
        <p:txBody>
          <a:bodyPr wrap="none" rtlCol="0">
            <a:spAutoFit/>
          </a:bodyPr>
          <a:lstStyle/>
          <a:p>
            <a:pPr>
              <a:spcAft>
                <a:spcPts val="300"/>
              </a:spcAft>
              <a:buClr>
                <a:schemeClr val="tx2"/>
              </a:buClr>
            </a:pPr>
            <a:r>
              <a:rPr lang="de-DE" sz="1600" dirty="0"/>
              <a:t>Konvergiert sehr langsam</a:t>
            </a:r>
          </a:p>
        </p:txBody>
      </p:sp>
      <p:sp>
        <p:nvSpPr>
          <p:cNvPr id="10" name="Textfeld 9">
            <a:extLst>
              <a:ext uri="{FF2B5EF4-FFF2-40B4-BE49-F238E27FC236}">
                <a16:creationId xmlns:a16="http://schemas.microsoft.com/office/drawing/2014/main" xmlns="" id="{ABD5EA29-CA0E-469E-95EC-7FEF8BAFA3E1}"/>
              </a:ext>
            </a:extLst>
          </p:cNvPr>
          <p:cNvSpPr txBox="1"/>
          <p:nvPr/>
        </p:nvSpPr>
        <p:spPr>
          <a:xfrm>
            <a:off x="9706708" y="5451832"/>
            <a:ext cx="2093843" cy="338554"/>
          </a:xfrm>
          <a:prstGeom prst="rect">
            <a:avLst/>
          </a:prstGeom>
          <a:noFill/>
        </p:spPr>
        <p:txBody>
          <a:bodyPr wrap="none" rtlCol="0">
            <a:spAutoFit/>
          </a:bodyPr>
          <a:lstStyle/>
          <a:p>
            <a:pPr>
              <a:spcAft>
                <a:spcPts val="300"/>
              </a:spcAft>
              <a:buClr>
                <a:schemeClr val="tx2"/>
              </a:buClr>
            </a:pPr>
            <a:r>
              <a:rPr lang="de-DE" sz="1600" dirty="0"/>
              <a:t>Konvergiert gar nicht</a:t>
            </a:r>
          </a:p>
        </p:txBody>
      </p:sp>
    </p:spTree>
    <p:extLst>
      <p:ext uri="{BB962C8B-B14F-4D97-AF65-F5344CB8AC3E}">
        <p14:creationId xmlns:p14="http://schemas.microsoft.com/office/powerpoint/2010/main" val="32083074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3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xmlns=""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a16="http://schemas.microsoft.com/office/drawing/2014/main" xmlns="" id="{E8B00A89-D865-4AB6-A051-16E81CCDCA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74188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45</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xmlns=""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a16="http://schemas.microsoft.com/office/drawing/2014/main" xmlns="" id="{016936DD-8BE8-4CAC-9D38-48DC0CE107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14919" y="2067754"/>
            <a:ext cx="10128422" cy="4496852"/>
          </a:xfrm>
          <a:prstGeom prst="rect">
            <a:avLst/>
          </a:prstGeom>
        </p:spPr>
      </p:pic>
    </p:spTree>
    <p:extLst>
      <p:ext uri="{BB962C8B-B14F-4D97-AF65-F5344CB8AC3E}">
        <p14:creationId xmlns:p14="http://schemas.microsoft.com/office/powerpoint/2010/main" val="8266839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8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091129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4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47</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1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9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49</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7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14967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477644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7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dirty="0"/>
          </a:p>
        </p:txBody>
      </p:sp>
      <p:pic>
        <p:nvPicPr>
          <p:cNvPr id="19" name="Inhaltsplatzhalter 18"/>
          <p:cNvPicPr>
            <a:picLocks noGrp="1" noChangeAspect="1"/>
          </p:cNvPicPr>
          <p:nvPr>
            <p:ph idx="1"/>
          </p:nvPr>
        </p:nvPicPr>
        <p:blipFill>
          <a:blip r:embed="rId7" cstate="email">
            <a:extLst>
              <a:ext uri="{28A0092B-C50C-407E-A947-70E740481C1C}">
                <a14:useLocalDpi xmlns:a14="http://schemas.microsoft.com/office/drawing/2010/main"/>
              </a:ext>
            </a:extLst>
          </a:blip>
          <a:stretch>
            <a:fillRect/>
          </a:stretch>
        </p:blipFill>
        <p:spPr>
          <a:xfrm>
            <a:off x="2596848" y="1273353"/>
            <a:ext cx="6998304" cy="5004016"/>
          </a:xfrm>
        </p:spPr>
      </p:pic>
      <p:sp>
        <p:nvSpPr>
          <p:cNvPr id="5" name="Foliennummernplatzhalter 4"/>
          <p:cNvSpPr>
            <a:spLocks noGrp="1"/>
          </p:cNvSpPr>
          <p:nvPr>
            <p:ph type="sldNum" sz="quarter" idx="12"/>
          </p:nvPr>
        </p:nvSpPr>
        <p:spPr/>
        <p:txBody>
          <a:bodyPr/>
          <a:lstStyle/>
          <a:p>
            <a:fld id="{45B24253-E62C-4215-B393-B45F13A987CD}" type="slidenum">
              <a:rPr lang="de-DE" smtClean="0"/>
              <a:pPr/>
              <a:t>50</a:t>
            </a:fld>
            <a:endParaRPr lang="de-DE" dirty="0"/>
          </a:p>
        </p:txBody>
      </p:sp>
      <p:sp>
        <p:nvSpPr>
          <p:cNvPr id="8" name="Textplatzhalter 7"/>
          <p:cNvSpPr>
            <a:spLocks noGrp="1"/>
          </p:cNvSpPr>
          <p:nvPr>
            <p:ph type="body" sz="quarter" idx="13"/>
          </p:nvPr>
        </p:nvSpPr>
        <p:spPr/>
        <p:txBody>
          <a:bodyPr/>
          <a:lstStyle/>
          <a:p>
            <a:r>
              <a:rPr lang="de-DE" dirty="0" smtClean="0"/>
              <a:t>Verschiedene CNN-Architekturen im Vergleich (ImageNet-Wettbewerb)</a:t>
            </a:r>
            <a:endParaRPr lang="de-DE" dirty="0"/>
          </a:p>
        </p:txBody>
      </p:sp>
    </p:spTree>
    <p:extLst>
      <p:ext uri="{BB962C8B-B14F-4D97-AF65-F5344CB8AC3E}">
        <p14:creationId xmlns:p14="http://schemas.microsoft.com/office/powerpoint/2010/main" val="27396649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Räumliche </a:t>
            </a:r>
            <a:r>
              <a:rPr lang="de-DE" dirty="0"/>
              <a:t>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51</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Detection und Segmentation</a:t>
            </a:r>
            <a:endParaRPr lang="de-DE" dirty="0"/>
          </a:p>
        </p:txBody>
      </p:sp>
      <p:pic>
        <p:nvPicPr>
          <p:cNvPr id="13" name="Grafik 12">
            <a:extLst>
              <a:ext uri="{FF2B5EF4-FFF2-40B4-BE49-F238E27FC236}">
                <a16:creationId xmlns:a16="http://schemas.microsoft.com/office/drawing/2014/main" xmlns="" id="{EB57430E-E39E-480F-8C42-70385428BF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7389" y="2078272"/>
            <a:ext cx="7983826" cy="4045139"/>
          </a:xfrm>
          <a:prstGeom prst="rect">
            <a:avLst/>
          </a:prstGeom>
        </p:spPr>
      </p:pic>
    </p:spTree>
    <p:extLst>
      <p:ext uri="{BB962C8B-B14F-4D97-AF65-F5344CB8AC3E}">
        <p14:creationId xmlns:p14="http://schemas.microsoft.com/office/powerpoint/2010/main" val="4048796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Bewegliche </a:t>
            </a:r>
            <a:r>
              <a:rPr lang="de-DE" dirty="0"/>
              <a:t>Objekte müssen zusätzlich getrackt werden; Bewegungen müssen vorausgesagt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xmlns=""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a:ext>
            </a:extLst>
          </a:blip>
          <a:stretch>
            <a:fillRect/>
          </a:stretch>
        </p:blipFill>
        <p:spPr>
          <a:xfrm>
            <a:off x="2131201" y="1857895"/>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52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Video</a:t>
            </a:r>
            <a:endParaRPr lang="de-DE" dirty="0"/>
          </a:p>
        </p:txBody>
      </p:sp>
    </p:spTree>
    <p:extLst>
      <p:ext uri="{BB962C8B-B14F-4D97-AF65-F5344CB8AC3E}">
        <p14:creationId xmlns:p14="http://schemas.microsoft.com/office/powerpoint/2010/main" val="174809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5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sz="2000" dirty="0" smtClean="0"/>
              <a:t>Natürliche </a:t>
            </a:r>
            <a:r>
              <a:rPr lang="de-DE" sz="2000" dirty="0"/>
              <a:t>Sprache kann erkannt, verarbeitet und inhaltlich interpretiert werden. </a:t>
            </a:r>
          </a:p>
          <a:p>
            <a:pPr lvl="1"/>
            <a:r>
              <a:rPr lang="de-DE" sz="2000" dirty="0"/>
              <a:t>Anwendungsfälle: OCR, Analyse von Kundenkommentare/-reviews, Echtzeitübersetzungen</a:t>
            </a:r>
          </a:p>
          <a:p>
            <a:pPr lvl="1"/>
            <a:endParaRPr lang="de-DE" sz="2000" dirty="0"/>
          </a:p>
          <a:p>
            <a:pPr lvl="1"/>
            <a:endParaRPr lang="de-DE" sz="2000" dirty="0"/>
          </a:p>
          <a:p>
            <a:pPr lvl="1"/>
            <a:endParaRPr lang="de-DE" sz="2000" dirty="0"/>
          </a:p>
          <a:p>
            <a:pPr lvl="1"/>
            <a:endParaRPr lang="de-DE" sz="2000"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53</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NLP und Audio</a:t>
            </a:r>
            <a:endParaRPr lang="de-DE" dirty="0"/>
          </a:p>
        </p:txBody>
      </p:sp>
      <p:pic>
        <p:nvPicPr>
          <p:cNvPr id="9" name="Grafik 8">
            <a:extLst>
              <a:ext uri="{FF2B5EF4-FFF2-40B4-BE49-F238E27FC236}">
                <a16:creationId xmlns:a16="http://schemas.microsoft.com/office/drawing/2014/main" xmlns="" id="{BB0569C0-13E5-4E09-A81B-CF8D775D5F1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774" y="2797175"/>
            <a:ext cx="5352529" cy="2719388"/>
          </a:xfrm>
          <a:prstGeom prst="rect">
            <a:avLst/>
          </a:prstGeom>
        </p:spPr>
      </p:pic>
      <p:pic>
        <p:nvPicPr>
          <p:cNvPr id="10" name="Grafik 9">
            <a:extLst>
              <a:ext uri="{FF2B5EF4-FFF2-40B4-BE49-F238E27FC236}">
                <a16:creationId xmlns:a16="http://schemas.microsoft.com/office/drawing/2014/main" xmlns="" id="{013341DF-ECD6-4ED6-A9E5-6BB3704716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4497" y="2797175"/>
            <a:ext cx="5514109" cy="2719388"/>
          </a:xfrm>
          <a:prstGeom prst="rect">
            <a:avLst/>
          </a:prstGeom>
        </p:spPr>
      </p:pic>
      <p:sp>
        <p:nvSpPr>
          <p:cNvPr id="11" name="Textfeld 10">
            <a:extLst>
              <a:ext uri="{FF2B5EF4-FFF2-40B4-BE49-F238E27FC236}">
                <a16:creationId xmlns:a16="http://schemas.microsoft.com/office/drawing/2014/main" xmlns=""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304524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Adversarial Network</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54</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Generative </a:t>
            </a:r>
            <a:r>
              <a:rPr lang="de-DE" dirty="0"/>
              <a:t>Adversarial </a:t>
            </a:r>
            <a:r>
              <a:rPr lang="de-DE" dirty="0" smtClean="0"/>
              <a:t>Network</a:t>
            </a:r>
            <a:endParaRPr lang="de-DE" dirty="0"/>
          </a:p>
        </p:txBody>
      </p:sp>
      <p:pic>
        <p:nvPicPr>
          <p:cNvPr id="7" name="Grafik 6">
            <a:extLst>
              <a:ext uri="{FF2B5EF4-FFF2-40B4-BE49-F238E27FC236}">
                <a16:creationId xmlns:a16="http://schemas.microsoft.com/office/drawing/2014/main" xmlns="" id="{0A77C985-42EB-4EA9-A64F-55AE5BAEFDD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1449725"/>
            <a:ext cx="10879048" cy="4909169"/>
          </a:xfrm>
          <a:prstGeom prst="rect">
            <a:avLst/>
          </a:prstGeom>
        </p:spPr>
      </p:pic>
      <p:sp>
        <p:nvSpPr>
          <p:cNvPr id="9" name="Rechteck 8">
            <a:extLst>
              <a:ext uri="{FF2B5EF4-FFF2-40B4-BE49-F238E27FC236}">
                <a16:creationId xmlns:a16="http://schemas.microsoft.com/office/drawing/2014/main" xmlns="" id="{9BF7C9DC-48C0-4B36-89E5-5586753A8585}"/>
              </a:ext>
            </a:extLst>
          </p:cNvPr>
          <p:cNvSpPr/>
          <p:nvPr/>
        </p:nvSpPr>
        <p:spPr>
          <a:xfrm>
            <a:off x="4906077" y="6358895"/>
            <a:ext cx="2379844" cy="261610"/>
          </a:xfrm>
          <a:prstGeom prst="rect">
            <a:avLst/>
          </a:prstGeom>
        </p:spPr>
        <p:txBody>
          <a:bodyPr wrap="square">
            <a:spAutoFit/>
          </a:bodyPr>
          <a:lstStyle/>
          <a:p>
            <a:r>
              <a:rPr lang="de-DE" sz="1100" dirty="0"/>
              <a:t>https://github.com/yunjey/StarGAN</a:t>
            </a:r>
          </a:p>
        </p:txBody>
      </p:sp>
    </p:spTree>
    <p:extLst>
      <p:ext uri="{BB962C8B-B14F-4D97-AF65-F5344CB8AC3E}">
        <p14:creationId xmlns:p14="http://schemas.microsoft.com/office/powerpoint/2010/main" val="3817850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pPr lvl="1"/>
            <a:r>
              <a:rPr lang="de-DE" sz="2800" dirty="0" smtClean="0"/>
              <a:t>AlphaGo</a:t>
            </a:r>
            <a:r>
              <a:rPr lang="de-DE" sz="2800" dirty="0"/>
              <a:t>, OpenAI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55</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Reinforcement Learning</a:t>
            </a:r>
            <a:endParaRPr lang="de-DE" dirty="0"/>
          </a:p>
        </p:txBody>
      </p:sp>
      <p:pic>
        <p:nvPicPr>
          <p:cNvPr id="7" name="Grafik 6">
            <a:extLst>
              <a:ext uri="{FF2B5EF4-FFF2-40B4-BE49-F238E27FC236}">
                <a16:creationId xmlns:a16="http://schemas.microsoft.com/office/drawing/2014/main" xmlns="" id="{4ECB9B85-C619-4AEB-A647-63314DFCA7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2386" y="2465070"/>
            <a:ext cx="5578560" cy="3224530"/>
          </a:xfrm>
          <a:prstGeom prst="rect">
            <a:avLst/>
          </a:prstGeom>
        </p:spPr>
      </p:pic>
      <p:pic>
        <p:nvPicPr>
          <p:cNvPr id="11" name="Grafik 10">
            <a:extLst>
              <a:ext uri="{FF2B5EF4-FFF2-40B4-BE49-F238E27FC236}">
                <a16:creationId xmlns:a16="http://schemas.microsoft.com/office/drawing/2014/main" xmlns="" id="{7CC78F1E-1BF0-41C1-A51A-9B8202073EE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2465070"/>
            <a:ext cx="5734822" cy="3224530"/>
          </a:xfrm>
          <a:prstGeom prst="rect">
            <a:avLst/>
          </a:prstGeom>
        </p:spPr>
      </p:pic>
      <p:sp>
        <p:nvSpPr>
          <p:cNvPr id="12" name="Rechteck 11">
            <a:extLst>
              <a:ext uri="{FF2B5EF4-FFF2-40B4-BE49-F238E27FC236}">
                <a16:creationId xmlns:a16="http://schemas.microsoft.com/office/drawing/2014/main" xmlns="" id="{A497B047-735A-40E3-A520-D7A2337D8A51}"/>
              </a:ext>
            </a:extLst>
          </p:cNvPr>
          <p:cNvSpPr/>
          <p:nvPr/>
        </p:nvSpPr>
        <p:spPr>
          <a:xfrm>
            <a:off x="6096000" y="5843369"/>
            <a:ext cx="5472607" cy="430887"/>
          </a:xfrm>
          <a:prstGeom prst="rect">
            <a:avLst/>
          </a:prstGeom>
        </p:spPr>
        <p:txBody>
          <a:bodyPr wrap="square">
            <a:spAutoFit/>
          </a:bodyPr>
          <a:lstStyle/>
          <a:p>
            <a:r>
              <a:rPr lang="de-DE" sz="1100" dirty="0"/>
              <a:t>https://www.golem.de/news/dota-2-open-ai-besiegt-die-weltmeister-1904-140710.html</a:t>
            </a:r>
          </a:p>
        </p:txBody>
      </p:sp>
    </p:spTree>
    <p:extLst>
      <p:ext uri="{BB962C8B-B14F-4D97-AF65-F5344CB8AC3E}">
        <p14:creationId xmlns:p14="http://schemas.microsoft.com/office/powerpoint/2010/main" val="33789259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2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56</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Capsule Network</a:t>
            </a:r>
            <a:endParaRPr lang="de-DE" dirty="0"/>
          </a:p>
        </p:txBody>
      </p:sp>
      <p:pic>
        <p:nvPicPr>
          <p:cNvPr id="3" name="Grafik 2">
            <a:extLst>
              <a:ext uri="{FF2B5EF4-FFF2-40B4-BE49-F238E27FC236}">
                <a16:creationId xmlns:a16="http://schemas.microsoft.com/office/drawing/2014/main" xmlns="" id="{53214B70-F019-4B82-BBF0-F5DF0197AC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2211047"/>
            <a:ext cx="5580062" cy="3237288"/>
          </a:xfrm>
          <a:prstGeom prst="rect">
            <a:avLst/>
          </a:prstGeom>
        </p:spPr>
      </p:pic>
      <p:pic>
        <p:nvPicPr>
          <p:cNvPr id="9" name="Grafik 8">
            <a:extLst>
              <a:ext uri="{FF2B5EF4-FFF2-40B4-BE49-F238E27FC236}">
                <a16:creationId xmlns:a16="http://schemas.microsoft.com/office/drawing/2014/main" xmlns="" id="{ADAAA7EB-62E3-4539-A893-B781DD2DEB5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25119" y="2744076"/>
            <a:ext cx="5043488" cy="2188259"/>
          </a:xfrm>
          <a:prstGeom prst="rect">
            <a:avLst/>
          </a:prstGeom>
        </p:spPr>
      </p:pic>
      <p:sp>
        <p:nvSpPr>
          <p:cNvPr id="14" name="Inhaltsplatzhalter 1">
            <a:extLst>
              <a:ext uri="{FF2B5EF4-FFF2-40B4-BE49-F238E27FC236}">
                <a16:creationId xmlns:a16="http://schemas.microsoft.com/office/drawing/2014/main" xmlns="" id="{81BC0241-52C1-4094-8747-AB88EFC2FEC1}"/>
              </a:ext>
            </a:extLst>
          </p:cNvPr>
          <p:cNvSpPr txBox="1">
            <a:spLocks/>
          </p:cNvSpPr>
          <p:nvPr/>
        </p:nvSpPr>
        <p:spPr>
          <a:xfrm>
            <a:off x="626774" y="1414118"/>
            <a:ext cx="11239615"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dirty="0" smtClean="0"/>
              <a:t>Lernt </a:t>
            </a:r>
            <a:r>
              <a:rPr lang="de-DE" sz="2800" dirty="0"/>
              <a:t>die hierarchischen Zusammenhänge zwischen Objektelementen -&gt; beachten räumliche Abhängigkeiten</a:t>
            </a:r>
          </a:p>
        </p:txBody>
      </p:sp>
    </p:spTree>
    <p:extLst>
      <p:ext uri="{BB962C8B-B14F-4D97-AF65-F5344CB8AC3E}">
        <p14:creationId xmlns:p14="http://schemas.microsoft.com/office/powerpoint/2010/main" val="6043207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a16="http://schemas.microsoft.com/office/drawing/2014/main" xmlns="" id="{DAD0A48D-634E-4BA1-9D48-CF7B856D78A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323974"/>
            <a:ext cx="6096000" cy="5048647"/>
          </a:xfrm>
          <a:prstGeom prst="rect">
            <a:avLst/>
          </a:prstGeom>
        </p:spPr>
      </p:pic>
      <p:pic>
        <p:nvPicPr>
          <p:cNvPr id="3" name="Grafik 2">
            <a:extLst>
              <a:ext uri="{FF2B5EF4-FFF2-40B4-BE49-F238E27FC236}">
                <a16:creationId xmlns:a16="http://schemas.microsoft.com/office/drawing/2014/main" xmlns="" id="{F4B0F452-0600-410A-BF83-DBF7845737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457325"/>
            <a:ext cx="5695950" cy="4910468"/>
          </a:xfrm>
          <a:prstGeom prst="rect">
            <a:avLst/>
          </a:prstGeom>
        </p:spPr>
      </p:pic>
      <p:sp>
        <p:nvSpPr>
          <p:cNvPr id="14" name="Textplatzhalter 5">
            <a:extLst>
              <a:ext uri="{FF2B5EF4-FFF2-40B4-BE49-F238E27FC236}">
                <a16:creationId xmlns:a16="http://schemas.microsoft.com/office/drawing/2014/main" xmlns="" id="{DA47C2AB-E7D6-43B0-B0B4-7780B355AF5E}"/>
              </a:ext>
            </a:extLst>
          </p:cNvPr>
          <p:cNvSpPr>
            <a:spLocks noGrp="1"/>
          </p:cNvSpPr>
          <p:nvPr>
            <p:ph type="body" sz="quarter" idx="13"/>
          </p:nvPr>
        </p:nvSpPr>
        <p:spPr>
          <a:xfrm>
            <a:off x="629999" y="710513"/>
            <a:ext cx="10940400" cy="342000"/>
          </a:xfrm>
        </p:spPr>
        <p:txBody>
          <a:bodyPr/>
          <a:lstStyle/>
          <a:p>
            <a:r>
              <a:rPr lang="de-DE" dirty="0" smtClean="0"/>
              <a:t>Netzwerktypen im Überblick</a:t>
            </a:r>
            <a:endParaRPr lang="de-DE" dirty="0"/>
          </a:p>
        </p:txBody>
      </p:sp>
      <p:sp>
        <p:nvSpPr>
          <p:cNvPr id="4" name="Rechteck 3">
            <a:extLst>
              <a:ext uri="{FF2B5EF4-FFF2-40B4-BE49-F238E27FC236}">
                <a16:creationId xmlns:a16="http://schemas.microsoft.com/office/drawing/2014/main" xmlns="" id="{279F4270-0A31-40D2-9D71-F0CAA02C3742}"/>
              </a:ext>
            </a:extLst>
          </p:cNvPr>
          <p:cNvSpPr/>
          <p:nvPr/>
        </p:nvSpPr>
        <p:spPr>
          <a:xfrm>
            <a:off x="1724025" y="3019425"/>
            <a:ext cx="1390650" cy="857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a:extLst>
              <a:ext uri="{FF2B5EF4-FFF2-40B4-BE49-F238E27FC236}">
                <a16:creationId xmlns:a16="http://schemas.microsoft.com/office/drawing/2014/main" xmlns="" id="{82AAF435-F031-44E5-8135-0FEB226D318A}"/>
              </a:ext>
            </a:extLst>
          </p:cNvPr>
          <p:cNvSpPr/>
          <p:nvPr/>
        </p:nvSpPr>
        <p:spPr>
          <a:xfrm>
            <a:off x="6191250" y="1528697"/>
            <a:ext cx="1885950" cy="1319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a:extLst>
              <a:ext uri="{FF2B5EF4-FFF2-40B4-BE49-F238E27FC236}">
                <a16:creationId xmlns:a16="http://schemas.microsoft.com/office/drawing/2014/main" xmlns="" id="{43B1F307-0383-46D0-B70C-4148DE25DC8D}"/>
              </a:ext>
            </a:extLst>
          </p:cNvPr>
          <p:cNvSpPr/>
          <p:nvPr/>
        </p:nvSpPr>
        <p:spPr>
          <a:xfrm>
            <a:off x="2705100" y="2235961"/>
            <a:ext cx="838200" cy="6833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8316406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2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58</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7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kt 19" hidden="1"/>
          <p:cNvGraphicFramePr>
            <a:graphicFrameLocks noChangeAspect="1"/>
          </p:cNvGraphicFramePr>
          <p:nvPr>
            <p:custDataLst>
              <p:tags r:id="rId2"/>
            </p:custDataLst>
            <p:extLst>
              <p:ext uri="{D42A27DB-BD31-4B8C-83A1-F6EECF244321}">
                <p14:modId xmlns:p14="http://schemas.microsoft.com/office/powerpoint/2010/main" val="3859877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0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7</a:t>
            </a:fld>
            <a:endParaRPr lang="de-DE" dirty="0"/>
          </a:p>
        </p:txBody>
      </p:sp>
      <p:sp>
        <p:nvSpPr>
          <p:cNvPr id="10" name="Inhaltsplatzhalter 9"/>
          <p:cNvSpPr>
            <a:spLocks noGrp="1"/>
          </p:cNvSpPr>
          <p:nvPr>
            <p:ph sz="half" idx="13"/>
          </p:nvPr>
        </p:nvSpPr>
        <p:spPr/>
        <p:txBody>
          <a:bodyPr/>
          <a:lstStyle/>
          <a:p>
            <a:endParaRPr lang="de-DE"/>
          </a:p>
        </p:txBody>
      </p:sp>
      <p:sp>
        <p:nvSpPr>
          <p:cNvPr id="6" name="Textplatzhalter 5"/>
          <p:cNvSpPr>
            <a:spLocks noGrp="1"/>
          </p:cNvSpPr>
          <p:nvPr>
            <p:ph type="body" sz="quarter" idx="15"/>
          </p:nvPr>
        </p:nvSpPr>
        <p:spPr/>
        <p:txBody>
          <a:bodyPr/>
          <a:lstStyle/>
          <a:p>
            <a:endParaRPr lang="de-DE" dirty="0"/>
          </a:p>
        </p:txBody>
      </p:sp>
      <p:pic>
        <p:nvPicPr>
          <p:cNvPr id="26" name="Bildplatzhalter 25"/>
          <p:cNvPicPr>
            <a:picLocks noGrp="1" noChangeAspect="1"/>
          </p:cNvPicPr>
          <p:nvPr>
            <p:ph type="pic" sz="quarter" idx="16"/>
          </p:nvPr>
        </p:nvPicPr>
        <p:blipFill>
          <a:blip r:embed="rId6" cstate="screen">
            <a:extLst>
              <a:ext uri="{28A0092B-C50C-407E-A947-70E740481C1C}">
                <a14:useLocalDpi xmlns:a14="http://schemas.microsoft.com/office/drawing/2010/main" val="0"/>
              </a:ext>
            </a:extLst>
          </a:blip>
          <a:srcRect t="11788" b="11788"/>
          <a:stretch>
            <a:fillRect/>
          </a:stretch>
        </p:blipFill>
        <p:spPr/>
      </p:pic>
      <p:sp>
        <p:nvSpPr>
          <p:cNvPr id="13" name="Textplatzhalter 12"/>
          <p:cNvSpPr>
            <a:spLocks noGrp="1"/>
          </p:cNvSpPr>
          <p:nvPr>
            <p:ph type="body" sz="quarter" idx="17"/>
          </p:nvPr>
        </p:nvSpPr>
        <p:spPr/>
        <p:txBody>
          <a:bodyPr/>
          <a:lstStyle/>
          <a:p>
            <a:endParaRPr lang="de-DE"/>
          </a:p>
        </p:txBody>
      </p:sp>
      <p:sp>
        <p:nvSpPr>
          <p:cNvPr id="15" name="Textplatzhalter 14"/>
          <p:cNvSpPr>
            <a:spLocks noGrp="1"/>
          </p:cNvSpPr>
          <p:nvPr>
            <p:ph type="body" sz="quarter" idx="19"/>
          </p:nvPr>
        </p:nvSpPr>
        <p:spPr/>
        <p:txBody>
          <a:bodyPr/>
          <a:lstStyle/>
          <a:p>
            <a:endParaRPr lang="de-DE"/>
          </a:p>
        </p:txBody>
      </p:sp>
      <p:sp>
        <p:nvSpPr>
          <p:cNvPr id="16" name="Inhaltsplatzhalter 15"/>
          <p:cNvSpPr>
            <a:spLocks noGrp="1"/>
          </p:cNvSpPr>
          <p:nvPr>
            <p:ph sz="half" idx="20"/>
          </p:nvPr>
        </p:nvSpPr>
        <p:spPr/>
        <p:txBody>
          <a:bodyPr/>
          <a:lstStyle/>
          <a:p>
            <a:endParaRPr lang="de-DE"/>
          </a:p>
        </p:txBody>
      </p:sp>
      <p:pic>
        <p:nvPicPr>
          <p:cNvPr id="25" name="Bildplatzhalter 24"/>
          <p:cNvPicPr>
            <a:picLocks noGrp="1" noChangeAspect="1"/>
          </p:cNvPicPr>
          <p:nvPr>
            <p:ph type="pic" sz="quarter" idx="21"/>
          </p:nvPr>
        </p:nvPicPr>
        <p:blipFill>
          <a:blip r:embed="rId7" cstate="screen">
            <a:extLst>
              <a:ext uri="{28A0092B-C50C-407E-A947-70E740481C1C}">
                <a14:useLocalDpi xmlns:a14="http://schemas.microsoft.com/office/drawing/2010/main" val="0"/>
              </a:ext>
            </a:extLst>
          </a:blip>
          <a:srcRect t="11765" b="11765"/>
          <a:stretch>
            <a:fillRect/>
          </a:stretch>
        </p:blipFill>
        <p:spPr/>
      </p:pic>
      <p:sp>
        <p:nvSpPr>
          <p:cNvPr id="18" name="Textplatzhalter 17"/>
          <p:cNvSpPr>
            <a:spLocks noGrp="1"/>
          </p:cNvSpPr>
          <p:nvPr>
            <p:ph type="body" sz="quarter" idx="22"/>
          </p:nvPr>
        </p:nvSpPr>
        <p:spPr/>
        <p:txBody>
          <a:bodyPr/>
          <a:lstStyle/>
          <a:p>
            <a:endParaRPr lang="de-DE"/>
          </a:p>
        </p:txBody>
      </p:sp>
      <p:sp>
        <p:nvSpPr>
          <p:cNvPr id="9" name="Titel 8"/>
          <p:cNvSpPr>
            <a:spLocks noGrp="1"/>
          </p:cNvSpPr>
          <p:nvPr>
            <p:ph type="title"/>
          </p:nvPr>
        </p:nvSpPr>
        <p:spPr/>
        <p:txBody>
          <a:bodyPr/>
          <a:lstStyle/>
          <a:p>
            <a:endParaRPr lang="de-DE"/>
          </a:p>
        </p:txBody>
      </p:sp>
      <p:sp>
        <p:nvSpPr>
          <p:cNvPr id="19" name="Textplatzhalter 18"/>
          <p:cNvSpPr>
            <a:spLocks noGrp="1"/>
          </p:cNvSpPr>
          <p:nvPr>
            <p:ph type="body" sz="quarter" idx="23"/>
          </p:nvPr>
        </p:nvSpPr>
        <p:spPr/>
        <p:txBody>
          <a:bodyPr/>
          <a:lstStyle/>
          <a:p>
            <a:r>
              <a:rPr lang="de-DE" dirty="0" smtClean="0"/>
              <a:t>Arno</a:t>
            </a:r>
            <a:endParaRPr lang="de-DE" dirty="0"/>
          </a:p>
        </p:txBody>
      </p:sp>
      <p:sp>
        <p:nvSpPr>
          <p:cNvPr id="21" name="Inhaltsplatzhalter 20"/>
          <p:cNvSpPr>
            <a:spLocks noGrp="1"/>
          </p:cNvSpPr>
          <p:nvPr>
            <p:ph sz="half" idx="1"/>
          </p:nvPr>
        </p:nvSpPr>
        <p:spPr/>
        <p:txBody>
          <a:bodyPr/>
          <a:lstStyle/>
          <a:p>
            <a:endParaRPr lang="de-DE"/>
          </a:p>
        </p:txBody>
      </p:sp>
      <p:pic>
        <p:nvPicPr>
          <p:cNvPr id="22" name="Inhaltsplatzhalter 6"/>
          <p:cNvPicPr>
            <a:picLocks noGrp="1" noChangeAspect="1"/>
          </p:cNvPicPr>
          <p:nvPr>
            <p:ph type="pic" sz="quarter" idx="14"/>
          </p:nvPr>
        </p:nvPicPr>
        <p:blipFill>
          <a:blip r:embed="rId8" cstate="screen">
            <a:extLst>
              <a:ext uri="{28A0092B-C50C-407E-A947-70E740481C1C}">
                <a14:useLocalDpi xmlns:a14="http://schemas.microsoft.com/office/drawing/2010/main" val="0"/>
              </a:ext>
            </a:extLst>
          </a:blip>
          <a:srcRect t="11788" b="11788"/>
          <a:stretch>
            <a:fillRect/>
          </a:stretch>
        </p:blipFill>
        <p:spPr/>
      </p:pic>
      <p:sp>
        <p:nvSpPr>
          <p:cNvPr id="23" name="Inhaltsplatzhalter 22"/>
          <p:cNvSpPr>
            <a:spLocks noGrp="1"/>
          </p:cNvSpPr>
          <p:nvPr>
            <p:ph sz="half" idx="2"/>
          </p:nvPr>
        </p:nvSpPr>
        <p:spPr/>
        <p:txBody>
          <a:bodyPr/>
          <a:lstStyle/>
          <a:p>
            <a:endParaRPr lang="de-DE"/>
          </a:p>
        </p:txBody>
      </p:sp>
      <p:pic>
        <p:nvPicPr>
          <p:cNvPr id="24" name="Inhaltsplatzhalter 7"/>
          <p:cNvPicPr>
            <a:picLocks noGrp="1" noChangeAspect="1"/>
          </p:cNvPicPr>
          <p:nvPr>
            <p:ph type="pic" sz="quarter" idx="18"/>
          </p:nvPr>
        </p:nvPicPr>
        <p:blipFill>
          <a:blip r:embed="rId9" cstate="screen">
            <a:extLst>
              <a:ext uri="{28A0092B-C50C-407E-A947-70E740481C1C}">
                <a14:useLocalDpi xmlns:a14="http://schemas.microsoft.com/office/drawing/2010/main" val="0"/>
              </a:ext>
            </a:extLst>
          </a:blip>
          <a:srcRect t="11765" b="11765"/>
          <a:stretch>
            <a:fillRect/>
          </a:stretch>
        </p:blipFill>
        <p:spPr/>
      </p:pic>
    </p:spTree>
    <p:extLst>
      <p:ext uri="{BB962C8B-B14F-4D97-AF65-F5344CB8AC3E}">
        <p14:creationId xmlns:p14="http://schemas.microsoft.com/office/powerpoint/2010/main" val="1514210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David</a:t>
            </a:r>
            <a:endParaRPr lang="de-DE" dirty="0"/>
          </a:p>
        </p:txBody>
      </p:sp>
      <p:pic>
        <p:nvPicPr>
          <p:cNvPr id="97282" name="36F3B41D-1D23-4A73-B85E-6278B9374A7A" descr="36F3B41D-1D23-4A73-B85E-6278B9374A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74" y="1486800"/>
            <a:ext cx="4042208" cy="404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4CAA9DD1-2E71-4C5D-A465-25FCC964F011" descr="4CAA9DD1-2E71-4C5D-A465-25FCC964F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112" y="1486799"/>
            <a:ext cx="5373017" cy="402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2036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p:custDataLst>
              <p:tags r:id="rId2"/>
            </p:custDataLst>
            <p:extLst>
              <p:ext uri="{D42A27DB-BD31-4B8C-83A1-F6EECF244321}">
                <p14:modId xmlns:p14="http://schemas.microsoft.com/office/powerpoint/2010/main" val="3528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pic>
        <p:nvPicPr>
          <p:cNvPr id="17" name="Bildplatzhalter 16"/>
          <p:cNvPicPr>
            <a:picLocks noGrp="1" noChangeAspect="1"/>
          </p:cNvPicPr>
          <p:nvPr>
            <p:ph type="pic" sz="quarter" idx="17"/>
          </p:nvPr>
        </p:nvPicPr>
        <p:blipFill>
          <a:blip r:embed="rId6" cstate="screen">
            <a:extLst>
              <a:ext uri="{28A0092B-C50C-407E-A947-70E740481C1C}">
                <a14:useLocalDpi xmlns:a14="http://schemas.microsoft.com/office/drawing/2010/main" val="0"/>
              </a:ext>
            </a:extLst>
          </a:blip>
          <a:srcRect t="9103" b="9103"/>
          <a:stretch>
            <a:fillRect/>
          </a:stretch>
        </p:blipFill>
        <p:spPr/>
      </p:pic>
      <p:pic>
        <p:nvPicPr>
          <p:cNvPr id="18" name="Bildplatzhalter 17"/>
          <p:cNvPicPr>
            <a:picLocks noGrp="1" noChangeAspect="1"/>
          </p:cNvPicPr>
          <p:nvPr>
            <p:ph type="pic" sz="quarter" idx="18"/>
          </p:nvPr>
        </p:nvPicPr>
        <p:blipFill>
          <a:blip r:embed="rId7" cstate="screen">
            <a:extLst>
              <a:ext uri="{28A0092B-C50C-407E-A947-70E740481C1C}">
                <a14:useLocalDpi xmlns:a14="http://schemas.microsoft.com/office/drawing/2010/main" val="0"/>
              </a:ext>
            </a:extLst>
          </a:blip>
          <a:srcRect l="4153" r="4153"/>
          <a:stretch>
            <a:fillRect/>
          </a:stretch>
        </p:blipFill>
        <p:spPr/>
      </p:pic>
      <p:pic>
        <p:nvPicPr>
          <p:cNvPr id="19" name="Bildplatzhalter 18"/>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t="11418" b="11418"/>
          <a:stretch>
            <a:fillRect/>
          </a:stretch>
        </p:blipFill>
        <p:spPr/>
      </p:pic>
      <p:pic>
        <p:nvPicPr>
          <p:cNvPr id="20" name="Bildplatzhalter 19"/>
          <p:cNvPicPr>
            <a:picLocks noGrp="1" noChangeAspect="1"/>
          </p:cNvPicPr>
          <p:nvPr>
            <p:ph type="pic" sz="quarter" idx="20"/>
          </p:nvPr>
        </p:nvPicPr>
        <p:blipFill>
          <a:blip r:embed="rId9" cstate="screen">
            <a:extLst>
              <a:ext uri="{28A0092B-C50C-407E-A947-70E740481C1C}">
                <a14:useLocalDpi xmlns:a14="http://schemas.microsoft.com/office/drawing/2010/main" val="0"/>
              </a:ext>
            </a:extLst>
          </a:blip>
          <a:srcRect t="1606" b="1606"/>
          <a:stretch>
            <a:fillRect/>
          </a:stretch>
        </p:blipFill>
        <p:spPr/>
      </p:pic>
      <p:sp>
        <p:nvSpPr>
          <p:cNvPr id="12" name="Bildplatzhalter 11"/>
          <p:cNvSpPr>
            <a:spLocks noGrp="1"/>
          </p:cNvSpPr>
          <p:nvPr>
            <p:ph type="pic" sz="quarter" idx="21"/>
          </p:nvPr>
        </p:nvSpPr>
        <p:spPr/>
      </p:sp>
      <p:sp>
        <p:nvSpPr>
          <p:cNvPr id="13" name="Bildplatzhalter 12"/>
          <p:cNvSpPr>
            <a:spLocks noGrp="1"/>
          </p:cNvSpPr>
          <p:nvPr>
            <p:ph type="pic" sz="quarter" idx="22"/>
          </p:nvPr>
        </p:nvSpPr>
        <p:spPr/>
      </p:sp>
      <p:sp>
        <p:nvSpPr>
          <p:cNvPr id="7" name="Titel 6"/>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Jasmin</a:t>
            </a:r>
            <a:endParaRPr lang="de-DE" dirty="0"/>
          </a:p>
        </p:txBody>
      </p:sp>
    </p:spTree>
    <p:extLst>
      <p:ext uri="{BB962C8B-B14F-4D97-AF65-F5344CB8AC3E}">
        <p14:creationId xmlns:p14="http://schemas.microsoft.com/office/powerpoint/2010/main" val="38364738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2431</Words>
  <Application>Microsoft Office PowerPoint</Application>
  <PresentationFormat>Breitbild</PresentationFormat>
  <Paragraphs>594</Paragraphs>
  <Slides>58</Slides>
  <Notes>37</Notes>
  <HiddenSlides>1</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58</vt:i4>
      </vt:variant>
    </vt:vector>
  </HeadingPairs>
  <TitlesOfParts>
    <vt:vector size="67"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PowerPoint-Präsentation</vt:lpstr>
      <vt:lpstr>Muriel</vt:lpstr>
      <vt:lpstr>PowerPoint-Präsentation</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Transfer Learning</vt:lpstr>
      <vt:lpstr>Transfer Learning</vt:lpstr>
      <vt:lpstr>PowerPoint-Präsentation</vt:lpstr>
      <vt:lpstr>Yann</vt:lpstr>
      <vt:lpstr>Learning Rate</vt:lpstr>
      <vt:lpstr>Learning Rate</vt:lpstr>
      <vt:lpstr>Learning Rate</vt:lpstr>
      <vt:lpstr>Learning Rate</vt:lpstr>
      <vt:lpstr>PowerPoint-Präsentation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100</cp:revision>
  <cp:lastPrinted>2017-02-27T12:37:47Z</cp:lastPrinted>
  <dcterms:created xsi:type="dcterms:W3CDTF">2019-05-07T08:56:27Z</dcterms:created>
  <dcterms:modified xsi:type="dcterms:W3CDTF">2019-05-26T18:56:06Z</dcterms:modified>
</cp:coreProperties>
</file>